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6"/>
  </p:notesMasterIdLst>
  <p:sldIdLst>
    <p:sldId id="538" r:id="rId2"/>
    <p:sldId id="539" r:id="rId3"/>
    <p:sldId id="620" r:id="rId4"/>
    <p:sldId id="540" r:id="rId5"/>
    <p:sldId id="541" r:id="rId6"/>
    <p:sldId id="542" r:id="rId7"/>
    <p:sldId id="543" r:id="rId8"/>
    <p:sldId id="544" r:id="rId9"/>
    <p:sldId id="545" r:id="rId10"/>
    <p:sldId id="546" r:id="rId11"/>
    <p:sldId id="547" r:id="rId12"/>
    <p:sldId id="548" r:id="rId13"/>
    <p:sldId id="549" r:id="rId14"/>
    <p:sldId id="550" r:id="rId15"/>
    <p:sldId id="619" r:id="rId16"/>
    <p:sldId id="552" r:id="rId17"/>
    <p:sldId id="553" r:id="rId18"/>
    <p:sldId id="554" r:id="rId19"/>
    <p:sldId id="555" r:id="rId20"/>
    <p:sldId id="556" r:id="rId21"/>
    <p:sldId id="557" r:id="rId22"/>
    <p:sldId id="558" r:id="rId23"/>
    <p:sldId id="559" r:id="rId24"/>
    <p:sldId id="560" r:id="rId25"/>
    <p:sldId id="561" r:id="rId26"/>
    <p:sldId id="604" r:id="rId27"/>
    <p:sldId id="605" r:id="rId28"/>
    <p:sldId id="606" r:id="rId29"/>
    <p:sldId id="607" r:id="rId30"/>
    <p:sldId id="608" r:id="rId31"/>
    <p:sldId id="609" r:id="rId32"/>
    <p:sldId id="611" r:id="rId33"/>
    <p:sldId id="612" r:id="rId34"/>
    <p:sldId id="610" r:id="rId35"/>
    <p:sldId id="565" r:id="rId36"/>
    <p:sldId id="566" r:id="rId37"/>
    <p:sldId id="567" r:id="rId38"/>
    <p:sldId id="568" r:id="rId39"/>
    <p:sldId id="569" r:id="rId40"/>
    <p:sldId id="570" r:id="rId41"/>
    <p:sldId id="571" r:id="rId42"/>
    <p:sldId id="572" r:id="rId43"/>
    <p:sldId id="613" r:id="rId44"/>
    <p:sldId id="573" r:id="rId45"/>
    <p:sldId id="614" r:id="rId46"/>
    <p:sldId id="615" r:id="rId47"/>
    <p:sldId id="574" r:id="rId48"/>
    <p:sldId id="575" r:id="rId49"/>
    <p:sldId id="616" r:id="rId50"/>
    <p:sldId id="576" r:id="rId51"/>
    <p:sldId id="577" r:id="rId52"/>
    <p:sldId id="578" r:id="rId53"/>
    <p:sldId id="579" r:id="rId54"/>
    <p:sldId id="580" r:id="rId55"/>
    <p:sldId id="581" r:id="rId56"/>
    <p:sldId id="582" r:id="rId57"/>
    <p:sldId id="583" r:id="rId58"/>
    <p:sldId id="584" r:id="rId59"/>
    <p:sldId id="585" r:id="rId60"/>
    <p:sldId id="586" r:id="rId61"/>
    <p:sldId id="617" r:id="rId62"/>
    <p:sldId id="587" r:id="rId63"/>
    <p:sldId id="618" r:id="rId64"/>
    <p:sldId id="588" r:id="rId65"/>
    <p:sldId id="589" r:id="rId66"/>
    <p:sldId id="590" r:id="rId67"/>
    <p:sldId id="591" r:id="rId68"/>
    <p:sldId id="592" r:id="rId69"/>
    <p:sldId id="593" r:id="rId70"/>
    <p:sldId id="594" r:id="rId71"/>
    <p:sldId id="595" r:id="rId72"/>
    <p:sldId id="596" r:id="rId73"/>
    <p:sldId id="597" r:id="rId74"/>
    <p:sldId id="603" r:id="rId7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71F"/>
    <a:srgbClr val="A6A6A6"/>
    <a:srgbClr val="BF9500"/>
    <a:srgbClr val="F4F4F4"/>
    <a:srgbClr val="E9E9E9"/>
    <a:srgbClr val="FFCE00"/>
    <a:srgbClr val="B08D00"/>
    <a:srgbClr val="FFF6C5"/>
    <a:srgbClr val="00AED8"/>
    <a:srgbClr val="7A7A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00" autoAdjust="0"/>
    <p:restoredTop sz="86538"/>
  </p:normalViewPr>
  <p:slideViewPr>
    <p:cSldViewPr snapToGrid="0" snapToObjects="1">
      <p:cViewPr varScale="1">
        <p:scale>
          <a:sx n="104" d="100"/>
          <a:sy n="104" d="100"/>
        </p:scale>
        <p:origin x="416" y="208"/>
      </p:cViewPr>
      <p:guideLst/>
    </p:cSldViewPr>
  </p:slideViewPr>
  <p:outlineViewPr>
    <p:cViewPr>
      <p:scale>
        <a:sx n="33" d="100"/>
        <a:sy n="33" d="100"/>
      </p:scale>
      <p:origin x="0" y="-4769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96" d="100"/>
          <a:sy n="96" d="100"/>
        </p:scale>
        <p:origin x="3688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notesMaster" Target="notesMasters/notesMaster1.xml"/><Relationship Id="rId77" Type="http://schemas.openxmlformats.org/officeDocument/2006/relationships/presProps" Target="presProps.xml"/><Relationship Id="rId78" Type="http://schemas.openxmlformats.org/officeDocument/2006/relationships/viewProps" Target="viewProps.xml"/><Relationship Id="rId79" Type="http://schemas.openxmlformats.org/officeDocument/2006/relationships/theme" Target="theme/theme1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9DBF5-F0DF-FA4A-9E07-ECFF4D8671DD}" type="datetimeFigureOut">
              <a:rPr lang="pl-PL" smtClean="0"/>
              <a:t>02.03.2020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886E3-B863-4D46-88F6-61AE7EB3FF9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9887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0303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9783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38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2695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is szablo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pl-PL" dirty="0" smtClean="0"/>
              <a:t>Opis szablonu W34 V2.4 bo mi się </a:t>
            </a:r>
            <a:r>
              <a:rPr lang="pl-PL" smtClean="0"/>
              <a:t>numer podoba.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02.03.2020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13" hasCustomPrompt="1"/>
          </p:nvPr>
        </p:nvSpPr>
        <p:spPr>
          <a:xfrm>
            <a:off x="838200" y="1893888"/>
            <a:ext cx="10515600" cy="3054350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</a:lstStyle>
          <a:p>
            <a:pPr lvl="0"/>
            <a:r>
              <a:rPr lang="pl-PL" dirty="0" smtClean="0"/>
              <a:t>Tu będę sobie opisywał na czym polega ten szablon</a:t>
            </a:r>
          </a:p>
          <a:p>
            <a:pPr lvl="1"/>
            <a:r>
              <a:rPr lang="pl-PL" dirty="0" smtClean="0"/>
              <a:t>Powstał we wrześniu 2019, przy okazji wykładu „Inwestycje które nie spłoną” i wykładu „nadzieja ucznia Jezusa”. Wersja 2.4 jest pierwsza </a:t>
            </a:r>
            <a:r>
              <a:rPr lang="mr-IN" dirty="0" smtClean="0"/>
              <a:t>–</a:t>
            </a:r>
            <a:r>
              <a:rPr lang="pl-PL" dirty="0" smtClean="0"/>
              <a:t> ma ustalone jakoś kolory.</a:t>
            </a:r>
          </a:p>
          <a:p>
            <a:pPr lvl="1"/>
            <a:r>
              <a:rPr lang="pl-PL" dirty="0" smtClean="0"/>
              <a:t>Warto by tu wstawić szablony jakie miałem w prezentacjach 3S-owych.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04050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Cytat i koment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70514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vert="horz" lIns="91440" tIns="45720" rIns="91440" bIns="45720" rtlCol="0" anchor="ctr">
            <a:normAutofit/>
          </a:bodyPr>
          <a:lstStyle>
            <a:lvl1pPr>
              <a:defRPr lang="pl-PL" sz="2400" i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just">
              <a:spcBef>
                <a:spcPts val="400"/>
              </a:spcBef>
              <a:buNone/>
            </a:pPr>
            <a:r>
              <a:rPr lang="pl-PL" dirty="0"/>
              <a:t>Kliknij, aby edytować style </a:t>
            </a:r>
            <a:r>
              <a:rPr lang="pl-PL"/>
              <a:t>wzorca tekstu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02.03.2020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  <p:sp>
        <p:nvSpPr>
          <p:cNvPr id="7" name="Symbol zastępczy zawartości 2"/>
          <p:cNvSpPr>
            <a:spLocks noGrp="1"/>
          </p:cNvSpPr>
          <p:nvPr>
            <p:ph idx="13"/>
          </p:nvPr>
        </p:nvSpPr>
        <p:spPr>
          <a:xfrm>
            <a:off x="838200" y="4031076"/>
            <a:ext cx="10515600" cy="207051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Cytat i komentarz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anchor="t"/>
          <a:lstStyle/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838200" y="1254369"/>
            <a:ext cx="10515600" cy="3098970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anchor="ctr">
            <a:normAutofit/>
          </a:bodyPr>
          <a:lstStyle>
            <a:lvl1pPr marL="0" indent="0" algn="just">
              <a:spcBef>
                <a:spcPts val="400"/>
              </a:spcBef>
              <a:buNone/>
              <a:defRPr sz="2400" i="1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7" name="Symbol zastępczy zawartości 2"/>
          <p:cNvSpPr>
            <a:spLocks noGrp="1"/>
          </p:cNvSpPr>
          <p:nvPr>
            <p:ph idx="13"/>
          </p:nvPr>
        </p:nvSpPr>
        <p:spPr>
          <a:xfrm>
            <a:off x="838200" y="4528031"/>
            <a:ext cx="10515600" cy="207051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ytat i koment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70514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vert="horz" lIns="91440" tIns="45720" rIns="91440" bIns="45720" rtlCol="0" anchor="ctr">
            <a:normAutofit/>
          </a:bodyPr>
          <a:lstStyle>
            <a:lvl1pPr>
              <a:defRPr lang="pl-PL" sz="2400" i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just">
              <a:spcBef>
                <a:spcPts val="400"/>
              </a:spcBef>
              <a:buNone/>
            </a:pPr>
            <a:r>
              <a:rPr lang="pl-PL" dirty="0"/>
              <a:t>Kliknij, aby edytować style </a:t>
            </a:r>
            <a:r>
              <a:rPr lang="pl-PL"/>
              <a:t>wzorca tekstu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02.03.2020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  <p:sp>
        <p:nvSpPr>
          <p:cNvPr id="7" name="Symbol zastępczy zawartości 2"/>
          <p:cNvSpPr>
            <a:spLocks noGrp="1"/>
          </p:cNvSpPr>
          <p:nvPr>
            <p:ph idx="13"/>
          </p:nvPr>
        </p:nvSpPr>
        <p:spPr>
          <a:xfrm>
            <a:off x="838200" y="4031076"/>
            <a:ext cx="10515600" cy="207051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Cytat i komentarz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anchor="t"/>
          <a:lstStyle/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838200" y="1254369"/>
            <a:ext cx="10515600" cy="3098970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anchor="ctr">
            <a:normAutofit/>
          </a:bodyPr>
          <a:lstStyle>
            <a:lvl1pPr marL="0" indent="0" algn="just">
              <a:spcBef>
                <a:spcPts val="400"/>
              </a:spcBef>
              <a:buNone/>
              <a:defRPr sz="2400" i="1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7" name="Symbol zastępczy zawartości 2"/>
          <p:cNvSpPr>
            <a:spLocks noGrp="1"/>
          </p:cNvSpPr>
          <p:nvPr>
            <p:ph idx="13"/>
          </p:nvPr>
        </p:nvSpPr>
        <p:spPr>
          <a:xfrm>
            <a:off x="838200" y="4528031"/>
            <a:ext cx="10515600" cy="207051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arta UBG z o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637456" y="187324"/>
            <a:ext cx="7249743" cy="514423"/>
          </a:xfrm>
        </p:spPr>
        <p:txBody>
          <a:bodyPr anchor="t"/>
          <a:lstStyle>
            <a:lvl1pPr>
              <a:defRPr sz="3200" b="1">
                <a:latin typeface="+mn-lt"/>
              </a:defRPr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tyt.`</a:t>
            </a:r>
          </a:p>
        </p:txBody>
      </p:sp>
      <p:sp>
        <p:nvSpPr>
          <p:cNvPr id="3" name="Symbol zastępczy obrazu 2"/>
          <p:cNvSpPr>
            <a:spLocks noGrp="1" noChangeAspect="1"/>
          </p:cNvSpPr>
          <p:nvPr>
            <p:ph type="pic" idx="1"/>
          </p:nvPr>
        </p:nvSpPr>
        <p:spPr>
          <a:xfrm>
            <a:off x="-290944" y="0"/>
            <a:ext cx="4928400" cy="695031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637456" y="873303"/>
            <a:ext cx="7249743" cy="315837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Symbol zastępczy tekstu 3"/>
          <p:cNvSpPr>
            <a:spLocks noGrp="1"/>
          </p:cNvSpPr>
          <p:nvPr>
            <p:ph type="body" sz="half" idx="10"/>
          </p:nvPr>
        </p:nvSpPr>
        <p:spPr>
          <a:xfrm>
            <a:off x="4637456" y="4203229"/>
            <a:ext cx="7249743" cy="23915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cxnSp>
        <p:nvCxnSpPr>
          <p:cNvPr id="11" name="Łącznik prosty 10"/>
          <p:cNvCxnSpPr/>
          <p:nvPr userDrawn="1"/>
        </p:nvCxnSpPr>
        <p:spPr>
          <a:xfrm>
            <a:off x="4390997" y="187324"/>
            <a:ext cx="0" cy="64074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9029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rta UBG z o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637456" y="187324"/>
            <a:ext cx="7380373" cy="514423"/>
          </a:xfrm>
        </p:spPr>
        <p:txBody>
          <a:bodyPr anchor="t"/>
          <a:lstStyle>
            <a:lvl1pPr>
              <a:defRPr sz="3200" b="1">
                <a:latin typeface="+mn-lt"/>
              </a:defRPr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tyt.`</a:t>
            </a:r>
          </a:p>
        </p:txBody>
      </p:sp>
      <p:sp>
        <p:nvSpPr>
          <p:cNvPr id="3" name="Symbol zastępczy obrazu 2"/>
          <p:cNvSpPr>
            <a:spLocks noGrp="1" noChangeAspect="1"/>
          </p:cNvSpPr>
          <p:nvPr>
            <p:ph type="pic" idx="1"/>
          </p:nvPr>
        </p:nvSpPr>
        <p:spPr>
          <a:xfrm>
            <a:off x="-290944" y="0"/>
            <a:ext cx="4928400" cy="695031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637456" y="873303"/>
            <a:ext cx="7380373" cy="3158370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>
              <a:buNone/>
              <a:defRPr lang="pl-PL" sz="2400" i="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pPr marL="0" lvl="0" indent="0" algn="just">
              <a:spcBef>
                <a:spcPts val="400"/>
              </a:spcBef>
            </a:pPr>
            <a:r>
              <a:rPr lang="pl-PL" dirty="0"/>
              <a:t>Kliknij</a:t>
            </a:r>
            <a:r>
              <a:rPr lang="pl-PL"/>
              <a:t>, aby </a:t>
            </a:r>
            <a:r>
              <a:rPr lang="pl-PL" dirty="0"/>
              <a:t>edytować style wzorca tekstu</a:t>
            </a:r>
          </a:p>
        </p:txBody>
      </p:sp>
      <p:sp>
        <p:nvSpPr>
          <p:cNvPr id="8" name="Symbol zastępczy tekstu 3"/>
          <p:cNvSpPr>
            <a:spLocks noGrp="1"/>
          </p:cNvSpPr>
          <p:nvPr>
            <p:ph type="body" sz="half" idx="10"/>
          </p:nvPr>
        </p:nvSpPr>
        <p:spPr>
          <a:xfrm>
            <a:off x="4637456" y="4203229"/>
            <a:ext cx="7380373" cy="239153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16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cxnSp>
        <p:nvCxnSpPr>
          <p:cNvPr id="11" name="Łącznik prosty 10"/>
          <p:cNvCxnSpPr/>
          <p:nvPr userDrawn="1"/>
        </p:nvCxnSpPr>
        <p:spPr>
          <a:xfrm>
            <a:off x="4390997" y="187324"/>
            <a:ext cx="0" cy="64074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02.03.2020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0052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02.03.2020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4957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02.03.2020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5885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Złota myś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murka 6"/>
          <p:cNvSpPr/>
          <p:nvPr userDrawn="1"/>
        </p:nvSpPr>
        <p:spPr>
          <a:xfrm>
            <a:off x="1866380" y="1077240"/>
            <a:ext cx="7738873" cy="4496844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B08D00"/>
            </a:solidFill>
          </a:ln>
          <a:effectLst>
            <a:outerShdw blurRad="50800" dist="38100" sx="104000" sy="104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441531" y="1370015"/>
            <a:ext cx="7015620" cy="3941021"/>
          </a:xfrm>
        </p:spPr>
        <p:txBody>
          <a:bodyPr anchor="ctr">
            <a:normAutofit/>
          </a:bodyPr>
          <a:lstStyle>
            <a:lvl1pPr marL="0" indent="0" algn="ctr">
              <a:buNone/>
              <a:defRPr sz="4400" b="1"/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664823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105156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38200" y="4034911"/>
            <a:ext cx="10515600" cy="1655762"/>
          </a:xfrm>
        </p:spPr>
        <p:txBody>
          <a:bodyPr anchor="b"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02.03.2020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03903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Złota myś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murka 6"/>
          <p:cNvSpPr/>
          <p:nvPr userDrawn="1"/>
        </p:nvSpPr>
        <p:spPr>
          <a:xfrm>
            <a:off x="676405" y="424170"/>
            <a:ext cx="10081241" cy="6076838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B08D00"/>
            </a:solidFill>
          </a:ln>
          <a:effectLst>
            <a:outerShdw blurRad="50800" dist="38100" sx="104000" sy="104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99533"/>
            <a:ext cx="10021866" cy="4351338"/>
          </a:xfrm>
        </p:spPr>
        <p:txBody>
          <a:bodyPr anchor="ctr">
            <a:normAutofit/>
          </a:bodyPr>
          <a:lstStyle>
            <a:lvl1pPr marL="0" indent="0" algn="ctr">
              <a:buNone/>
              <a:defRPr sz="5400" b="1"/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309454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182967"/>
            <a:ext cx="10515600" cy="2852737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 algn="r">
              <a:spcBef>
                <a:spcPts val="400"/>
              </a:spcBef>
              <a:buNone/>
              <a:defRPr sz="20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02.03.2020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2840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02.03.2020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6682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02.03.2020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341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02.03.2020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6634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łota myśl mał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murka 6"/>
          <p:cNvSpPr/>
          <p:nvPr userDrawn="1"/>
        </p:nvSpPr>
        <p:spPr>
          <a:xfrm>
            <a:off x="1866380" y="1077240"/>
            <a:ext cx="7738873" cy="4496844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B08D00"/>
            </a:solidFill>
          </a:ln>
          <a:effectLst>
            <a:outerShdw blurRad="50800" dist="38100" sx="104000" sy="104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441531" y="1370015"/>
            <a:ext cx="7015620" cy="3941021"/>
          </a:xfrm>
        </p:spPr>
        <p:txBody>
          <a:bodyPr anchor="ctr">
            <a:normAutofit/>
          </a:bodyPr>
          <a:lstStyle>
            <a:lvl1pPr marL="0" indent="0" algn="ctr">
              <a:buNone/>
              <a:defRPr sz="4400" b="1"/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łota myśl duż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murka 6"/>
          <p:cNvSpPr/>
          <p:nvPr userDrawn="1"/>
        </p:nvSpPr>
        <p:spPr>
          <a:xfrm>
            <a:off x="676405" y="424170"/>
            <a:ext cx="10081241" cy="6076838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B08D00"/>
            </a:solidFill>
          </a:ln>
          <a:effectLst>
            <a:outerShdw blurRad="50800" dist="38100" sx="104000" sy="104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99533"/>
            <a:ext cx="10021866" cy="4351338"/>
          </a:xfrm>
        </p:spPr>
        <p:txBody>
          <a:bodyPr anchor="ctr">
            <a:normAutofit/>
          </a:bodyPr>
          <a:lstStyle>
            <a:lvl1pPr marL="0" indent="0" algn="ctr">
              <a:buNone/>
              <a:defRPr sz="5400" b="1"/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Złota myśl niebie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7" name="Chmurka 6"/>
          <p:cNvSpPr/>
          <p:nvPr userDrawn="1"/>
        </p:nvSpPr>
        <p:spPr>
          <a:xfrm>
            <a:off x="1147480" y="950262"/>
            <a:ext cx="9610166" cy="5844988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  <a:effectLst>
            <a:outerShdw blurRad="50800" dist="38100" sx="104000" sy="104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anchor="ctr">
            <a:normAutofit/>
          </a:bodyPr>
          <a:lstStyle>
            <a:lvl1pPr marL="0" indent="0" algn="ctr">
              <a:buNone/>
              <a:defRPr sz="5400" b="1"/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16728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33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E13D6-D9AF-E34D-A440-CDCDD108A23A}" type="datetimeFigureOut">
              <a:rPr lang="pl-PL" smtClean="0"/>
              <a:t>02.03.2020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28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49" r:id="rId2"/>
    <p:sldLayoutId id="2147483651" r:id="rId3"/>
    <p:sldLayoutId id="2147483650" r:id="rId4"/>
    <p:sldLayoutId id="2147483654" r:id="rId5"/>
    <p:sldLayoutId id="2147483655" r:id="rId6"/>
    <p:sldLayoutId id="2147483667" r:id="rId7"/>
    <p:sldLayoutId id="2147483664" r:id="rId8"/>
    <p:sldLayoutId id="2147483662" r:id="rId9"/>
    <p:sldLayoutId id="2147483665" r:id="rId10"/>
    <p:sldLayoutId id="2147483666" r:id="rId11"/>
    <p:sldLayoutId id="2147483660" r:id="rId12"/>
    <p:sldLayoutId id="2147483661" r:id="rId13"/>
    <p:sldLayoutId id="2147483657" r:id="rId14"/>
    <p:sldLayoutId id="2147483663" r:id="rId15"/>
    <p:sldLayoutId id="2147483652" r:id="rId16"/>
    <p:sldLayoutId id="2147483653" r:id="rId17"/>
    <p:sldLayoutId id="2147483656" r:id="rId18"/>
    <p:sldLayoutId id="2147483669" r:id="rId19"/>
    <p:sldLayoutId id="2147483670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wojtek@pp.org.p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mtClean="0"/>
              <a:t>Co będzie ze mną po śmierci?</a:t>
            </a:r>
            <a:br>
              <a:rPr lang="pl-PL" smtClean="0"/>
            </a:br>
            <a:r>
              <a:rPr lang="pl-PL" dirty="0" smtClean="0"/>
              <a:t>Nadzieja ucznia Jezusa.</a:t>
            </a:r>
            <a:endParaRPr lang="pl-PL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luty, lipiec, wrzesień, październik </a:t>
            </a:r>
            <a:r>
              <a:rPr lang="pl-PL" dirty="0" smtClean="0"/>
              <a:t>2019</a:t>
            </a:r>
          </a:p>
          <a:p>
            <a:r>
              <a:rPr lang="pl-PL" dirty="0" smtClean="0"/>
              <a:t>Praca nad zajęciami S.D.P w dniu 23 marca 2020</a:t>
            </a:r>
            <a:endParaRPr lang="pl-PL" dirty="0" smtClean="0"/>
          </a:p>
          <a:p>
            <a:r>
              <a:rPr lang="pl-PL" dirty="0" smtClean="0"/>
              <a:t>Wersja 2.4 </a:t>
            </a:r>
            <a:r>
              <a:rPr lang="mr-IN" dirty="0" smtClean="0"/>
              <a:t>–</a:t>
            </a:r>
            <a:r>
              <a:rPr lang="pl-PL" dirty="0" smtClean="0"/>
              <a:t> nowy szablon i treść uzgodniona z Inwestycjami</a:t>
            </a:r>
          </a:p>
          <a:p>
            <a:r>
              <a:rPr lang="pl-PL" dirty="0" smtClean="0"/>
              <a:t>Wersja ciągle robocza</a:t>
            </a:r>
            <a:br>
              <a:rPr lang="pl-PL" dirty="0" smtClean="0"/>
            </a:br>
            <a:r>
              <a:rPr lang="pl-PL" dirty="0" smtClean="0">
                <a:hlinkClick r:id="rId3"/>
              </a:rPr>
              <a:t>wojtek@pp.org.pl</a:t>
            </a:r>
            <a:endParaRPr lang="pl-PL" dirty="0" smtClean="0"/>
          </a:p>
        </p:txBody>
      </p:sp>
      <p:sp>
        <p:nvSpPr>
          <p:cNvPr id="3" name="PoleTekstowe 2"/>
          <p:cNvSpPr txBox="1"/>
          <p:nvPr/>
        </p:nvSpPr>
        <p:spPr>
          <a:xfrm>
            <a:off x="473529" y="5892455"/>
            <a:ext cx="3184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>
                <a:solidFill>
                  <a:srgbClr val="C00000"/>
                </a:solidFill>
              </a:rPr>
              <a:t>ToDo</a:t>
            </a:r>
            <a:r>
              <a:rPr lang="pl-PL" dirty="0">
                <a:solidFill>
                  <a:srgbClr val="C00000"/>
                </a:solidFill>
              </a:rPr>
              <a:t>: </a:t>
            </a:r>
            <a:endParaRPr lang="pl-PL" dirty="0" smtClean="0">
              <a:solidFill>
                <a:srgbClr val="C00000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pl-PL" dirty="0" smtClean="0">
                <a:solidFill>
                  <a:srgbClr val="C00000"/>
                </a:solidFill>
              </a:rPr>
              <a:t>Wstawić </a:t>
            </a:r>
            <a:r>
              <a:rPr lang="pl-PL" dirty="0">
                <a:solidFill>
                  <a:srgbClr val="C00000"/>
                </a:solidFill>
              </a:rPr>
              <a:t>obrazki do _</a:t>
            </a:r>
            <a:r>
              <a:rPr lang="pl-PL" dirty="0" smtClean="0">
                <a:solidFill>
                  <a:srgbClr val="C00000"/>
                </a:solidFill>
              </a:rPr>
              <a:t>FIKI</a:t>
            </a:r>
            <a:endParaRPr lang="pl-PL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26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Metahistoria</a:t>
            </a:r>
            <a:endParaRPr lang="pl-PL" dirty="0"/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2213899" y="2754029"/>
            <a:ext cx="1972653" cy="18325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b="1" i="1" dirty="0">
                <a:latin typeface="Arial" charset="0"/>
              </a:rPr>
              <a:t>Ziemia</a:t>
            </a:r>
          </a:p>
          <a:p>
            <a:pPr algn="ctr"/>
            <a:r>
              <a:rPr lang="pl-PL" altLang="x-none" b="1" i="1" dirty="0">
                <a:latin typeface="Arial" charset="0"/>
              </a:rPr>
              <a:t>i Ogród</a:t>
            </a:r>
            <a:br>
              <a:rPr lang="pl-PL" altLang="x-none" b="1" i="1" dirty="0">
                <a:latin typeface="Arial" charset="0"/>
              </a:rPr>
            </a:br>
            <a:r>
              <a:rPr lang="pl-PL" altLang="x-none" b="1" i="1" dirty="0">
                <a:latin typeface="Arial" charset="0"/>
              </a:rPr>
              <a:t>Eden</a:t>
            </a: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5692194" y="2754029"/>
            <a:ext cx="1972653" cy="1832550"/>
          </a:xfrm>
          <a:prstGeom prst="cube">
            <a:avLst>
              <a:gd name="adj" fmla="val 25000"/>
            </a:avLst>
          </a:prstGeom>
          <a:solidFill>
            <a:srgbClr val="969696"/>
          </a:solidFill>
          <a:ln w="9525">
            <a:solidFill>
              <a:srgbClr val="7A7A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b="1" i="1" dirty="0">
                <a:latin typeface="Arial" charset="0"/>
              </a:rPr>
              <a:t>Ziemia</a:t>
            </a:r>
            <a:br>
              <a:rPr lang="pl-PL" altLang="x-none" b="1" i="1" dirty="0">
                <a:latin typeface="Arial" charset="0"/>
              </a:rPr>
            </a:br>
            <a:r>
              <a:rPr lang="pl-PL" altLang="x-none" b="1" i="1" dirty="0">
                <a:latin typeface="Arial" charset="0"/>
              </a:rPr>
              <a:t>nieco</a:t>
            </a:r>
            <a:br>
              <a:rPr lang="pl-PL" altLang="x-none" b="1" i="1" dirty="0">
                <a:latin typeface="Arial" charset="0"/>
              </a:rPr>
            </a:br>
            <a:r>
              <a:rPr lang="pl-PL" altLang="x-none" b="1" i="1" dirty="0">
                <a:latin typeface="Arial" charset="0"/>
              </a:rPr>
              <a:t>zepsuta</a:t>
            </a:r>
            <a:endParaRPr lang="pl-PL" altLang="x-none" sz="2000" b="1" i="1" dirty="0"/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9170488" y="2754029"/>
            <a:ext cx="1972653" cy="1832550"/>
          </a:xfrm>
          <a:prstGeom prst="cube">
            <a:avLst>
              <a:gd name="adj" fmla="val 25000"/>
            </a:avLst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pl-PL" altLang="x-none" b="1" i="1" dirty="0">
                <a:latin typeface="Arial" charset="0"/>
              </a:rPr>
              <a:t>Nowa Ziemia </a:t>
            </a:r>
          </a:p>
          <a:p>
            <a:pPr algn="ctr"/>
            <a:r>
              <a:rPr lang="pl-PL" altLang="x-none" b="1" i="1" dirty="0">
                <a:latin typeface="Arial" charset="0"/>
              </a:rPr>
              <a:t>i </a:t>
            </a:r>
          </a:p>
          <a:p>
            <a:pPr algn="ctr"/>
            <a:r>
              <a:rPr lang="pl-PL" altLang="x-none" b="1" i="1" dirty="0">
                <a:latin typeface="Arial" charset="0"/>
              </a:rPr>
              <a:t>Nowe Niebo</a:t>
            </a:r>
            <a:endParaRPr lang="pl-PL" altLang="x-none" sz="2000" i="1" dirty="0"/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auto">
          <a:xfrm>
            <a:off x="652216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66FF33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 dirty="0">
                <a:latin typeface="Arial" charset="0"/>
              </a:rPr>
              <a:t>stworzenie</a:t>
            </a:r>
          </a:p>
        </p:txBody>
      </p:sp>
      <p:sp>
        <p:nvSpPr>
          <p:cNvPr id="16" name="AutoShape 7"/>
          <p:cNvSpPr>
            <a:spLocks noChangeArrowheads="1"/>
          </p:cNvSpPr>
          <p:nvPr/>
        </p:nvSpPr>
        <p:spPr bwMode="auto">
          <a:xfrm>
            <a:off x="4132379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2BDB6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 dirty="0">
                <a:latin typeface="Arial" charset="0"/>
              </a:rPr>
              <a:t>upadek</a:t>
            </a:r>
          </a:p>
        </p:txBody>
      </p:sp>
      <p:sp>
        <p:nvSpPr>
          <p:cNvPr id="17" name="AutoShape 8"/>
          <p:cNvSpPr>
            <a:spLocks noChangeArrowheads="1"/>
          </p:cNvSpPr>
          <p:nvPr/>
        </p:nvSpPr>
        <p:spPr bwMode="auto">
          <a:xfrm>
            <a:off x="7610674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5353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 dirty="0">
                <a:latin typeface="Arial" charset="0"/>
              </a:rPr>
              <a:t>odrodzenie</a:t>
            </a:r>
          </a:p>
        </p:txBody>
      </p:sp>
    </p:spTree>
    <p:extLst>
      <p:ext uri="{BB962C8B-B14F-4D97-AF65-F5344CB8AC3E}">
        <p14:creationId xmlns:p14="http://schemas.microsoft.com/office/powerpoint/2010/main" val="1117748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określone przez apostoła Piotra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267579"/>
            <a:ext cx="10515600" cy="38859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i="1" dirty="0"/>
              <a:t>Pana Boga uświęcajcie w swoich sercach </a:t>
            </a:r>
            <a:br>
              <a:rPr lang="pl-PL" i="1" dirty="0"/>
            </a:br>
            <a:r>
              <a:rPr lang="pl-PL" i="1" dirty="0"/>
              <a:t>	i bądźcie zawsze </a:t>
            </a:r>
            <a:r>
              <a:rPr lang="pl-PL" b="1" i="1" dirty="0"/>
              <a:t>gotowi</a:t>
            </a:r>
            <a:r>
              <a:rPr lang="pl-PL" i="1" dirty="0"/>
              <a:t> do obrony (απ</a:t>
            </a:r>
            <a:r>
              <a:rPr lang="pl-PL" i="1" dirty="0" err="1"/>
              <a:t>ολογι</a:t>
            </a:r>
            <a:r>
              <a:rPr lang="pl-PL" i="1" dirty="0"/>
              <a:t>α</a:t>
            </a:r>
            <a:r>
              <a:rPr lang="pl-PL" i="1" dirty="0" err="1"/>
              <a:t>ν</a:t>
            </a:r>
            <a:r>
              <a:rPr lang="pl-PL" i="1" dirty="0"/>
              <a:t> - </a:t>
            </a:r>
            <a:r>
              <a:rPr lang="pl-PL" i="1" dirty="0" err="1"/>
              <a:t>apologian</a:t>
            </a:r>
            <a:r>
              <a:rPr lang="pl-PL" i="1" dirty="0"/>
              <a:t>) </a:t>
            </a:r>
            <a:br>
              <a:rPr lang="pl-PL" i="1" dirty="0"/>
            </a:br>
            <a:r>
              <a:rPr lang="pl-PL" i="1" dirty="0"/>
              <a:t>		przed każdym, kto żądałby od was </a:t>
            </a:r>
            <a:br>
              <a:rPr lang="pl-PL" i="1" dirty="0"/>
            </a:br>
            <a:r>
              <a:rPr lang="pl-PL" i="1" dirty="0"/>
              <a:t>			</a:t>
            </a:r>
            <a:r>
              <a:rPr lang="pl-PL" b="1" i="1" dirty="0" smtClean="0"/>
              <a:t>wytłumaczenia</a:t>
            </a:r>
            <a:r>
              <a:rPr lang="pl-PL" i="1" dirty="0" smtClean="0"/>
              <a:t> nadziei, która jest w was,</a:t>
            </a:r>
            <a:r>
              <a:rPr lang="pl-PL" i="1" dirty="0"/>
              <a:t/>
            </a:r>
            <a:br>
              <a:rPr lang="pl-PL" i="1" dirty="0"/>
            </a:br>
            <a:r>
              <a:rPr lang="pl-PL" i="1" dirty="0"/>
              <a:t>ale czyńcie to z łagodnością </a:t>
            </a:r>
            <a:br>
              <a:rPr lang="pl-PL" i="1" dirty="0"/>
            </a:br>
            <a:r>
              <a:rPr lang="pl-PL" i="1" dirty="0"/>
              <a:t>	i bojaźnią, </a:t>
            </a:r>
            <a:br>
              <a:rPr lang="pl-PL" i="1" dirty="0"/>
            </a:br>
            <a:r>
              <a:rPr lang="pl-PL" i="1" dirty="0"/>
              <a:t>		mając sumienie czyste.</a:t>
            </a:r>
          </a:p>
          <a:p>
            <a:pPr marL="0" indent="0">
              <a:buNone/>
            </a:pPr>
            <a:endParaRPr lang="pl-PL" i="1" dirty="0"/>
          </a:p>
          <a:p>
            <a:pPr marL="0" indent="0">
              <a:buNone/>
            </a:pPr>
            <a:r>
              <a:rPr lang="pl-PL" i="1" dirty="0"/>
              <a:t>(1P3:15 </a:t>
            </a:r>
            <a:r>
              <a:rPr lang="pl-PL" i="1" dirty="0" err="1"/>
              <a:t>tr</a:t>
            </a:r>
            <a:r>
              <a:rPr lang="pl-PL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6307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Nadzieja to </a:t>
            </a:r>
            <a:r>
              <a:rPr lang="mr-IN" dirty="0"/>
              <a:t>…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88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Nadzieją</a:t>
            </a:r>
            <a:r>
              <a:rPr lang="pl-PL" dirty="0"/>
              <a:t> to wiarą w to, że oczekiwana przyszłość będzie zgodna z oczekiwaniami, lepsza.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b="1" dirty="0"/>
              <a:t>Wiara</a:t>
            </a:r>
            <a:r>
              <a:rPr lang="pl-PL" dirty="0"/>
              <a:t> (światopogląd) - dopełnienie światopoglądu o to co jest w nim niezbędne a nie można tego nazwać wiedzą.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/>
              <a:t>Światopogląd</a:t>
            </a:r>
            <a:r>
              <a:rPr lang="pl-PL" dirty="0"/>
              <a:t> to rzadko zmieniany, często wartościujący ale kompletny zbiór przekonań człowieka odnośnie otaczającego go rzeczywistości.</a:t>
            </a:r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1800" dirty="0"/>
              <a:t>Uwaga: nadzieja (jak i wiara) przeminą! (1Kor13)</a:t>
            </a:r>
          </a:p>
        </p:txBody>
      </p:sp>
      <p:cxnSp>
        <p:nvCxnSpPr>
          <p:cNvPr id="5" name="Łącznik prosty 4"/>
          <p:cNvCxnSpPr/>
          <p:nvPr/>
        </p:nvCxnSpPr>
        <p:spPr>
          <a:xfrm>
            <a:off x="926123" y="3086226"/>
            <a:ext cx="102576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1046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2213899" y="2889956"/>
            <a:ext cx="1972653" cy="18325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600" b="1" i="1" dirty="0">
                <a:latin typeface="Arial" charset="0"/>
              </a:rPr>
              <a:t>Ziemia</a:t>
            </a:r>
          </a:p>
          <a:p>
            <a:pPr algn="ctr"/>
            <a:r>
              <a:rPr lang="pl-PL" altLang="x-none" sz="1600" b="1" i="1" dirty="0">
                <a:latin typeface="Arial" charset="0"/>
              </a:rPr>
              <a:t>i Ogród</a:t>
            </a:r>
            <a:br>
              <a:rPr lang="pl-PL" altLang="x-none" sz="1600" b="1" i="1" dirty="0">
                <a:latin typeface="Arial" charset="0"/>
              </a:rPr>
            </a:br>
            <a:r>
              <a:rPr lang="pl-PL" altLang="x-none" sz="1600" b="1" i="1" dirty="0">
                <a:latin typeface="Arial" charset="0"/>
              </a:rPr>
              <a:t>Eden</a:t>
            </a:r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5692194" y="2889956"/>
            <a:ext cx="1972653" cy="1832550"/>
          </a:xfrm>
          <a:prstGeom prst="cube">
            <a:avLst>
              <a:gd name="adj" fmla="val 25000"/>
            </a:avLst>
          </a:prstGeom>
          <a:solidFill>
            <a:srgbClr val="969696"/>
          </a:solidFill>
          <a:ln w="9525">
            <a:solidFill>
              <a:srgbClr val="7A7A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600" b="1" i="1" dirty="0">
                <a:latin typeface="Arial" charset="0"/>
              </a:rPr>
              <a:t>Ziemia</a:t>
            </a:r>
            <a:br>
              <a:rPr lang="pl-PL" altLang="x-none" sz="1600" b="1" i="1" dirty="0">
                <a:latin typeface="Arial" charset="0"/>
              </a:rPr>
            </a:br>
            <a:r>
              <a:rPr lang="pl-PL" altLang="x-none" sz="1600" b="1" i="1" dirty="0">
                <a:latin typeface="Arial" charset="0"/>
              </a:rPr>
              <a:t>nieco</a:t>
            </a:r>
            <a:br>
              <a:rPr lang="pl-PL" altLang="x-none" sz="1600" b="1" i="1" dirty="0">
                <a:latin typeface="Arial" charset="0"/>
              </a:rPr>
            </a:br>
            <a:r>
              <a:rPr lang="pl-PL" altLang="x-none" sz="1600" b="1" i="1" dirty="0">
                <a:latin typeface="Arial" charset="0"/>
              </a:rPr>
              <a:t>zepsuta</a:t>
            </a:r>
            <a:endParaRPr lang="pl-PL" altLang="x-none" sz="1600" b="1" i="1" dirty="0"/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9170488" y="2889956"/>
            <a:ext cx="1972653" cy="1832550"/>
          </a:xfrm>
          <a:prstGeom prst="cube">
            <a:avLst>
              <a:gd name="adj" fmla="val 25000"/>
            </a:avLst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pl-PL" altLang="x-none" sz="1600" b="1" i="1" dirty="0">
                <a:latin typeface="Arial" charset="0"/>
              </a:rPr>
              <a:t>Nowa Ziemia </a:t>
            </a:r>
          </a:p>
          <a:p>
            <a:pPr algn="ctr"/>
            <a:r>
              <a:rPr lang="pl-PL" altLang="x-none" sz="1600" b="1" i="1" dirty="0">
                <a:latin typeface="Arial" charset="0"/>
              </a:rPr>
              <a:t>i </a:t>
            </a:r>
          </a:p>
          <a:p>
            <a:pPr algn="ctr"/>
            <a:r>
              <a:rPr lang="pl-PL" altLang="x-none" sz="1600" b="1" i="1" dirty="0">
                <a:latin typeface="Arial" charset="0"/>
              </a:rPr>
              <a:t>Nowe Niebo</a:t>
            </a:r>
            <a:endParaRPr lang="pl-PL" altLang="x-none" i="1" dirty="0"/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652216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66FF33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 dirty="0">
                <a:latin typeface="Arial" charset="0"/>
              </a:rPr>
              <a:t>stworzenie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4132379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2BDB6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>
                <a:latin typeface="Arial" charset="0"/>
              </a:rPr>
              <a:t>upadek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7610674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5353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i="1" dirty="0">
                <a:latin typeface="Arial" charset="0"/>
              </a:rPr>
              <a:t>odrodzenie</a:t>
            </a:r>
            <a:endParaRPr lang="pl-PL" altLang="x-none" sz="1800" i="1" dirty="0">
              <a:latin typeface="Arial" charset="0"/>
            </a:endParaRPr>
          </a:p>
        </p:txBody>
      </p:sp>
      <p:sp>
        <p:nvSpPr>
          <p:cNvPr id="16" name="AutoShape 8"/>
          <p:cNvSpPr>
            <a:spLocks noChangeArrowheads="1"/>
          </p:cNvSpPr>
          <p:nvPr/>
        </p:nvSpPr>
        <p:spPr bwMode="auto">
          <a:xfrm rot="2693666">
            <a:off x="7238720" y="4573632"/>
            <a:ext cx="1398204" cy="69910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08D00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600" i="1" dirty="0">
                <a:latin typeface="Arial" charset="0"/>
              </a:rPr>
              <a:t>zniszczenie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8344637" y="5077994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i="1" dirty="0"/>
              <a:t>Jezioro ognia</a:t>
            </a:r>
          </a:p>
        </p:txBody>
      </p:sp>
      <p:sp>
        <p:nvSpPr>
          <p:cNvPr id="17" name="Line 4"/>
          <p:cNvSpPr>
            <a:spLocks noChangeShapeType="1"/>
          </p:cNvSpPr>
          <p:nvPr/>
        </p:nvSpPr>
        <p:spPr bwMode="auto">
          <a:xfrm flipH="1">
            <a:off x="6329424" y="2376486"/>
            <a:ext cx="0" cy="831479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5672199" y="2106255"/>
            <a:ext cx="1314450" cy="30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i="1" dirty="0"/>
              <a:t>Pan Jezus</a:t>
            </a:r>
          </a:p>
        </p:txBody>
      </p:sp>
      <p:grpSp>
        <p:nvGrpSpPr>
          <p:cNvPr id="22" name="Grupa 21"/>
          <p:cNvGrpSpPr/>
          <p:nvPr/>
        </p:nvGrpSpPr>
        <p:grpSpPr>
          <a:xfrm>
            <a:off x="8419867" y="5264848"/>
            <a:ext cx="1330325" cy="617537"/>
            <a:chOff x="8177214" y="4557714"/>
            <a:chExt cx="1330325" cy="617537"/>
          </a:xfrm>
        </p:grpSpPr>
        <p:sp>
          <p:nvSpPr>
            <p:cNvPr id="23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24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25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12" name="Tytuł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Metahistoria</a:t>
            </a:r>
            <a:r>
              <a:rPr lang="pl-PL" dirty="0"/>
              <a:t>, oraz jej trudne strony</a:t>
            </a:r>
          </a:p>
        </p:txBody>
      </p:sp>
    </p:spTree>
    <p:extLst>
      <p:ext uri="{BB962C8B-B14F-4D97-AF65-F5344CB8AC3E}">
        <p14:creationId xmlns:p14="http://schemas.microsoft.com/office/powerpoint/2010/main" val="137744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1" grpId="0"/>
      <p:bldP spid="17" grpId="0" animBg="1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2213899" y="2889956"/>
            <a:ext cx="1972653" cy="18325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600" b="1" i="1" dirty="0">
                <a:latin typeface="Arial" charset="0"/>
              </a:rPr>
              <a:t>Ziemia</a:t>
            </a:r>
          </a:p>
          <a:p>
            <a:pPr algn="ctr"/>
            <a:r>
              <a:rPr lang="pl-PL" altLang="x-none" sz="1600" b="1" i="1" dirty="0">
                <a:latin typeface="Arial" charset="0"/>
              </a:rPr>
              <a:t>i Ogród</a:t>
            </a:r>
            <a:br>
              <a:rPr lang="pl-PL" altLang="x-none" sz="1600" b="1" i="1" dirty="0">
                <a:latin typeface="Arial" charset="0"/>
              </a:rPr>
            </a:br>
            <a:r>
              <a:rPr lang="pl-PL" altLang="x-none" sz="1600" b="1" i="1" dirty="0">
                <a:latin typeface="Arial" charset="0"/>
              </a:rPr>
              <a:t>Eden</a:t>
            </a:r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5692194" y="2889956"/>
            <a:ext cx="1972653" cy="1832550"/>
          </a:xfrm>
          <a:prstGeom prst="cube">
            <a:avLst>
              <a:gd name="adj" fmla="val 25000"/>
            </a:avLst>
          </a:prstGeom>
          <a:solidFill>
            <a:srgbClr val="969696"/>
          </a:solidFill>
          <a:ln w="9525">
            <a:solidFill>
              <a:srgbClr val="7A7A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600" b="1" i="1" dirty="0">
                <a:latin typeface="Arial" charset="0"/>
              </a:rPr>
              <a:t>Ziemia</a:t>
            </a:r>
            <a:br>
              <a:rPr lang="pl-PL" altLang="x-none" sz="1600" b="1" i="1" dirty="0">
                <a:latin typeface="Arial" charset="0"/>
              </a:rPr>
            </a:br>
            <a:r>
              <a:rPr lang="pl-PL" altLang="x-none" sz="1600" b="1" i="1" dirty="0">
                <a:latin typeface="Arial" charset="0"/>
              </a:rPr>
              <a:t>nieco</a:t>
            </a:r>
            <a:br>
              <a:rPr lang="pl-PL" altLang="x-none" sz="1600" b="1" i="1" dirty="0">
                <a:latin typeface="Arial" charset="0"/>
              </a:rPr>
            </a:br>
            <a:r>
              <a:rPr lang="pl-PL" altLang="x-none" sz="1600" b="1" i="1" dirty="0">
                <a:latin typeface="Arial" charset="0"/>
              </a:rPr>
              <a:t>zepsuta</a:t>
            </a:r>
            <a:endParaRPr lang="pl-PL" altLang="x-none" sz="1600" b="1" i="1" dirty="0"/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9170488" y="2889956"/>
            <a:ext cx="1972653" cy="1832550"/>
          </a:xfrm>
          <a:prstGeom prst="cube">
            <a:avLst>
              <a:gd name="adj" fmla="val 25000"/>
            </a:avLst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pl-PL" altLang="x-none" sz="1600" b="1" i="1" dirty="0">
                <a:latin typeface="Arial" charset="0"/>
              </a:rPr>
              <a:t>Nowa Ziemia </a:t>
            </a:r>
          </a:p>
          <a:p>
            <a:pPr algn="ctr"/>
            <a:r>
              <a:rPr lang="pl-PL" altLang="x-none" sz="1600" b="1" i="1" dirty="0">
                <a:latin typeface="Arial" charset="0"/>
              </a:rPr>
              <a:t>i </a:t>
            </a:r>
          </a:p>
          <a:p>
            <a:pPr algn="ctr"/>
            <a:r>
              <a:rPr lang="pl-PL" altLang="x-none" sz="1600" b="1" i="1" dirty="0">
                <a:latin typeface="Arial" charset="0"/>
              </a:rPr>
              <a:t>Nowe Niebo</a:t>
            </a:r>
            <a:endParaRPr lang="pl-PL" altLang="x-none" i="1" dirty="0"/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652216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66FF33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 dirty="0">
                <a:latin typeface="Arial" charset="0"/>
              </a:rPr>
              <a:t>stworzenie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4132379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2BDB6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>
                <a:latin typeface="Arial" charset="0"/>
              </a:rPr>
              <a:t>upadek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7610674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5353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 dirty="0">
                <a:latin typeface="Arial" charset="0"/>
              </a:rPr>
              <a:t>zbawienie</a:t>
            </a:r>
          </a:p>
        </p:txBody>
      </p:sp>
      <p:sp>
        <p:nvSpPr>
          <p:cNvPr id="16" name="AutoShape 8"/>
          <p:cNvSpPr>
            <a:spLocks noChangeArrowheads="1"/>
          </p:cNvSpPr>
          <p:nvPr/>
        </p:nvSpPr>
        <p:spPr bwMode="auto">
          <a:xfrm rot="2693666">
            <a:off x="7238720" y="4573632"/>
            <a:ext cx="1398204" cy="69910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08D00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600" i="1" dirty="0">
                <a:latin typeface="Arial" charset="0"/>
              </a:rPr>
              <a:t>zniszczenie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8344637" y="5077994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i="1" dirty="0"/>
              <a:t>Jezioro ognia</a:t>
            </a:r>
          </a:p>
        </p:txBody>
      </p:sp>
      <p:sp>
        <p:nvSpPr>
          <p:cNvPr id="17" name="Line 4"/>
          <p:cNvSpPr>
            <a:spLocks noChangeShapeType="1"/>
          </p:cNvSpPr>
          <p:nvPr/>
        </p:nvSpPr>
        <p:spPr bwMode="auto">
          <a:xfrm flipH="1">
            <a:off x="6329424" y="2376486"/>
            <a:ext cx="0" cy="831479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22" name="Grupa 21"/>
          <p:cNvGrpSpPr/>
          <p:nvPr/>
        </p:nvGrpSpPr>
        <p:grpSpPr>
          <a:xfrm>
            <a:off x="8419867" y="5264848"/>
            <a:ext cx="1330325" cy="617537"/>
            <a:chOff x="8177214" y="4557714"/>
            <a:chExt cx="1330325" cy="617537"/>
          </a:xfrm>
        </p:grpSpPr>
        <p:sp>
          <p:nvSpPr>
            <p:cNvPr id="23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24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25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12" name="Tytuł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 i </a:t>
            </a:r>
            <a:r>
              <a:rPr lang="pl-PL" dirty="0" err="1"/>
              <a:t>metahistoria</a:t>
            </a:r>
            <a:endParaRPr lang="pl-PL" dirty="0"/>
          </a:p>
        </p:txBody>
      </p:sp>
      <p:sp>
        <p:nvSpPr>
          <p:cNvPr id="20" name="PoleTekstowe 19"/>
          <p:cNvSpPr txBox="1"/>
          <p:nvPr/>
        </p:nvSpPr>
        <p:spPr>
          <a:xfrm>
            <a:off x="2607284" y="5873970"/>
            <a:ext cx="45344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rgbClr val="C00000"/>
                </a:solidFill>
              </a:rPr>
              <a:t>Dziś jest czas na </a:t>
            </a:r>
            <a:r>
              <a:rPr lang="pl-PL" sz="2800" b="1" dirty="0">
                <a:solidFill>
                  <a:srgbClr val="C00000"/>
                </a:solidFill>
              </a:rPr>
              <a:t>moją</a:t>
            </a:r>
            <a:r>
              <a:rPr lang="pl-PL" sz="2800" dirty="0">
                <a:solidFill>
                  <a:srgbClr val="C00000"/>
                </a:solidFill>
              </a:rPr>
              <a:t> decyzję</a:t>
            </a: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5672199" y="2106255"/>
            <a:ext cx="1314450" cy="30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i="1" dirty="0"/>
              <a:t>Pan Jezus</a:t>
            </a:r>
          </a:p>
        </p:txBody>
      </p:sp>
      <p:cxnSp>
        <p:nvCxnSpPr>
          <p:cNvPr id="26" name="Łącznik prosty ze strzałką 25"/>
          <p:cNvCxnSpPr/>
          <p:nvPr/>
        </p:nvCxnSpPr>
        <p:spPr>
          <a:xfrm flipV="1">
            <a:off x="5314146" y="4307594"/>
            <a:ext cx="1005991" cy="1467576"/>
          </a:xfrm>
          <a:prstGeom prst="straightConnector1">
            <a:avLst/>
          </a:prstGeom>
          <a:ln w="203200">
            <a:solidFill>
              <a:srgbClr val="C0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918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AutoShape 4"/>
          <p:cNvSpPr>
            <a:spLocks noChangeArrowheads="1"/>
          </p:cNvSpPr>
          <p:nvPr/>
        </p:nvSpPr>
        <p:spPr bwMode="auto">
          <a:xfrm>
            <a:off x="3881746" y="2456397"/>
            <a:ext cx="4056469" cy="3768367"/>
          </a:xfrm>
          <a:prstGeom prst="cube">
            <a:avLst>
              <a:gd name="adj" fmla="val 25000"/>
            </a:avLst>
          </a:prstGeom>
          <a:solidFill>
            <a:srgbClr val="969696"/>
          </a:solidFill>
          <a:ln w="9525">
            <a:solidFill>
              <a:srgbClr val="7A7A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t"/>
          <a:lstStyle/>
          <a:p>
            <a:pPr algn="ctr"/>
            <a:endParaRPr lang="pl-PL" altLang="x-none" b="1" i="1" dirty="0"/>
          </a:p>
        </p:txBody>
      </p:sp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711449" y="4185339"/>
            <a:ext cx="5756275" cy="946943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err="1"/>
              <a:t>Metahistoria</a:t>
            </a:r>
            <a:r>
              <a:rPr lang="pl-PL" altLang="pl-PL" dirty="0"/>
              <a:t> a historia, którą się zajmujemy</a:t>
            </a: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078760" y="5003693"/>
            <a:ext cx="5272914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5911702" y="4695745"/>
            <a:ext cx="3072906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7" name="Romb 66"/>
          <p:cNvSpPr/>
          <p:nvPr/>
        </p:nvSpPr>
        <p:spPr bwMode="auto">
          <a:xfrm>
            <a:off x="8394700" y="4802081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5210068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30" name="Text Box 4"/>
          <p:cNvSpPr txBox="1">
            <a:spLocks noChangeArrowheads="1"/>
          </p:cNvSpPr>
          <p:nvPr/>
        </p:nvSpPr>
        <p:spPr bwMode="auto">
          <a:xfrm>
            <a:off x="8212138" y="6270031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Jezioro ognia</a:t>
            </a:r>
          </a:p>
        </p:txBody>
      </p:sp>
      <p:sp>
        <p:nvSpPr>
          <p:cNvPr id="3" name="Sześcian 2"/>
          <p:cNvSpPr/>
          <p:nvPr/>
        </p:nvSpPr>
        <p:spPr>
          <a:xfrm>
            <a:off x="9330052" y="3424719"/>
            <a:ext cx="1475956" cy="1471525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085805" y="4191490"/>
            <a:ext cx="500376" cy="496318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023436" y="3424718"/>
            <a:ext cx="1581340" cy="1471525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4288657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63" name="Grupa 62"/>
          <p:cNvGrpSpPr/>
          <p:nvPr/>
        </p:nvGrpSpPr>
        <p:grpSpPr>
          <a:xfrm>
            <a:off x="8177214" y="5652982"/>
            <a:ext cx="1330325" cy="617537"/>
            <a:chOff x="8177214" y="4557714"/>
            <a:chExt cx="1330325" cy="617537"/>
          </a:xfrm>
        </p:grpSpPr>
        <p:sp>
          <p:nvSpPr>
            <p:cNvPr id="64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65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66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68" name="Text Box 4"/>
          <p:cNvSpPr txBox="1">
            <a:spLocks noChangeArrowheads="1"/>
          </p:cNvSpPr>
          <p:nvPr/>
        </p:nvSpPr>
        <p:spPr bwMode="auto">
          <a:xfrm>
            <a:off x="9330052" y="2492052"/>
            <a:ext cx="1314450" cy="793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Nowe Niebo</a:t>
            </a:r>
            <a:br>
              <a:rPr kumimoji="0" lang="pl-PL" altLang="pl-PL" sz="1600"/>
            </a:br>
            <a:r>
              <a:rPr kumimoji="0" lang="pl-PL" altLang="pl-PL" sz="1600"/>
              <a:t>i</a:t>
            </a:r>
            <a:br>
              <a:rPr kumimoji="0" lang="pl-PL" altLang="pl-PL" sz="1600"/>
            </a:br>
            <a:r>
              <a:rPr kumimoji="0" lang="pl-PL" altLang="pl-PL" sz="1600"/>
              <a:t>Nowa Ziemia</a:t>
            </a:r>
            <a:endParaRPr kumimoji="0" lang="pl-PL" altLang="pl-PL" sz="1600" dirty="0"/>
          </a:p>
        </p:txBody>
      </p:sp>
      <p:sp>
        <p:nvSpPr>
          <p:cNvPr id="69" name="Text Box 4"/>
          <p:cNvSpPr txBox="1">
            <a:spLocks noChangeArrowheads="1"/>
          </p:cNvSpPr>
          <p:nvPr/>
        </p:nvSpPr>
        <p:spPr bwMode="auto">
          <a:xfrm>
            <a:off x="1023436" y="2795261"/>
            <a:ext cx="1314450" cy="30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dirty="0"/>
              <a:t>Ogród Eden</a:t>
            </a:r>
          </a:p>
        </p:txBody>
      </p:sp>
      <p:sp>
        <p:nvSpPr>
          <p:cNvPr id="7" name="PoleTekstowe 6"/>
          <p:cNvSpPr txBox="1"/>
          <p:nvPr/>
        </p:nvSpPr>
        <p:spPr>
          <a:xfrm>
            <a:off x="6166873" y="4009739"/>
            <a:ext cx="6709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2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?</a:t>
            </a:r>
          </a:p>
        </p:txBody>
      </p:sp>
      <p:sp>
        <p:nvSpPr>
          <p:cNvPr id="72" name="Text Box 4"/>
          <p:cNvSpPr txBox="1">
            <a:spLocks noChangeArrowheads="1"/>
          </p:cNvSpPr>
          <p:nvPr/>
        </p:nvSpPr>
        <p:spPr bwMode="auto">
          <a:xfrm>
            <a:off x="3153662" y="1646395"/>
            <a:ext cx="1314450" cy="30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i="1" dirty="0"/>
              <a:t>Pan Jezus</a:t>
            </a: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 rot="-5400000">
            <a:off x="3800174" y="3327217"/>
            <a:ext cx="259979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24" name="Line 13"/>
          <p:cNvSpPr>
            <a:spLocks noChangeShapeType="1"/>
          </p:cNvSpPr>
          <p:nvPr/>
        </p:nvSpPr>
        <p:spPr bwMode="auto">
          <a:xfrm>
            <a:off x="4109473" y="4614416"/>
            <a:ext cx="533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25" name="Line 31"/>
          <p:cNvSpPr>
            <a:spLocks noChangeShapeType="1"/>
          </p:cNvSpPr>
          <p:nvPr/>
        </p:nvSpPr>
        <p:spPr bwMode="auto">
          <a:xfrm>
            <a:off x="4642873" y="4614417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26" name="Line 32"/>
          <p:cNvSpPr>
            <a:spLocks noChangeShapeType="1"/>
          </p:cNvSpPr>
          <p:nvPr/>
        </p:nvSpPr>
        <p:spPr bwMode="auto">
          <a:xfrm>
            <a:off x="4642873" y="5311550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27" name="Line 33"/>
          <p:cNvSpPr>
            <a:spLocks noChangeShapeType="1"/>
          </p:cNvSpPr>
          <p:nvPr/>
        </p:nvSpPr>
        <p:spPr bwMode="auto">
          <a:xfrm flipV="1">
            <a:off x="4871473" y="4614417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28" name="Line 34"/>
          <p:cNvSpPr>
            <a:spLocks noChangeShapeType="1"/>
          </p:cNvSpPr>
          <p:nvPr/>
        </p:nvSpPr>
        <p:spPr bwMode="auto">
          <a:xfrm>
            <a:off x="4871473" y="4627116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29" name="Line 12"/>
          <p:cNvSpPr>
            <a:spLocks noChangeShapeType="1"/>
          </p:cNvSpPr>
          <p:nvPr/>
        </p:nvSpPr>
        <p:spPr bwMode="auto">
          <a:xfrm rot="5400000" flipV="1">
            <a:off x="2739724" y="3320869"/>
            <a:ext cx="2587097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5589586" y="2163396"/>
            <a:ext cx="2096311" cy="30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Ziemia nieco zepsuta</a:t>
            </a:r>
            <a:endParaRPr kumimoji="0" lang="pl-PL" altLang="pl-PL" sz="1600" dirty="0"/>
          </a:p>
        </p:txBody>
      </p:sp>
      <p:sp>
        <p:nvSpPr>
          <p:cNvPr id="31" name="Line 4"/>
          <p:cNvSpPr>
            <a:spLocks noChangeShapeType="1"/>
          </p:cNvSpPr>
          <p:nvPr/>
        </p:nvSpPr>
        <p:spPr bwMode="auto">
          <a:xfrm>
            <a:off x="5172450" y="2030904"/>
            <a:ext cx="108944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32" name="Line 4"/>
          <p:cNvSpPr>
            <a:spLocks noChangeShapeType="1"/>
          </p:cNvSpPr>
          <p:nvPr/>
        </p:nvSpPr>
        <p:spPr bwMode="auto">
          <a:xfrm>
            <a:off x="2909287" y="2027318"/>
            <a:ext cx="108944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34" name="Freeform 31"/>
          <p:cNvSpPr>
            <a:spLocks/>
          </p:cNvSpPr>
          <p:nvPr/>
        </p:nvSpPr>
        <p:spPr bwMode="auto">
          <a:xfrm>
            <a:off x="5659440" y="4702923"/>
            <a:ext cx="218021" cy="324062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  <a:gd name="connsiteX0" fmla="*/ 0 w 11318"/>
              <a:gd name="connsiteY0" fmla="*/ 11369 h 11369"/>
              <a:gd name="connsiteX1" fmla="*/ 11318 w 11318"/>
              <a:gd name="connsiteY1" fmla="*/ 0 h 11369"/>
              <a:gd name="connsiteX0" fmla="*/ 0 w 9341"/>
              <a:gd name="connsiteY0" fmla="*/ 16843 h 16843"/>
              <a:gd name="connsiteX1" fmla="*/ 9341 w 9341"/>
              <a:gd name="connsiteY1" fmla="*/ 0 h 16843"/>
              <a:gd name="connsiteX0" fmla="*/ 0 w 6001"/>
              <a:gd name="connsiteY0" fmla="*/ 10271 h 10271"/>
              <a:gd name="connsiteX1" fmla="*/ 6001 w 6001"/>
              <a:gd name="connsiteY1" fmla="*/ 0 h 1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001" h="10271">
                <a:moveTo>
                  <a:pt x="0" y="10271"/>
                </a:moveTo>
                <a:lnTo>
                  <a:pt x="6001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5" name="PoleTekstowe 34"/>
          <p:cNvSpPr txBox="1"/>
          <p:nvPr/>
        </p:nvSpPr>
        <p:spPr>
          <a:xfrm>
            <a:off x="861636" y="6332105"/>
            <a:ext cx="45344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rgbClr val="C00000"/>
                </a:solidFill>
              </a:rPr>
              <a:t>Dziś jest czas na </a:t>
            </a:r>
            <a:r>
              <a:rPr lang="pl-PL" sz="2800" b="1" dirty="0">
                <a:solidFill>
                  <a:srgbClr val="C00000"/>
                </a:solidFill>
              </a:rPr>
              <a:t>moją</a:t>
            </a:r>
            <a:r>
              <a:rPr lang="pl-PL" sz="2800" dirty="0">
                <a:solidFill>
                  <a:srgbClr val="C00000"/>
                </a:solidFill>
              </a:rPr>
              <a:t> decyzję</a:t>
            </a:r>
          </a:p>
        </p:txBody>
      </p:sp>
      <p:cxnSp>
        <p:nvCxnSpPr>
          <p:cNvPr id="36" name="Łącznik prosty ze strzałką 35"/>
          <p:cNvCxnSpPr/>
          <p:nvPr/>
        </p:nvCxnSpPr>
        <p:spPr>
          <a:xfrm flipV="1">
            <a:off x="5389418" y="5254030"/>
            <a:ext cx="247946" cy="1299442"/>
          </a:xfrm>
          <a:prstGeom prst="straightConnector1">
            <a:avLst/>
          </a:prstGeom>
          <a:ln w="203200">
            <a:solidFill>
              <a:srgbClr val="C0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95915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altLang="pl-PL" dirty="0"/>
              <a:t>Biblijny plan dziejów a Święta Pana w Kpł23</a:t>
            </a:r>
            <a:br>
              <a:rPr lang="pl-PL" altLang="pl-PL" dirty="0"/>
            </a:br>
            <a:endParaRPr lang="pl-PL" altLang="pl-PL" dirty="0"/>
          </a:p>
        </p:txBody>
      </p:sp>
      <p:sp>
        <p:nvSpPr>
          <p:cNvPr id="84" name="Oval 24"/>
          <p:cNvSpPr>
            <a:spLocks noChangeArrowheads="1"/>
          </p:cNvSpPr>
          <p:nvPr/>
        </p:nvSpPr>
        <p:spPr bwMode="auto">
          <a:xfrm>
            <a:off x="8065414" y="3706007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6</a:t>
            </a:r>
          </a:p>
        </p:txBody>
      </p:sp>
      <p:sp>
        <p:nvSpPr>
          <p:cNvPr id="85" name="Oval 26"/>
          <p:cNvSpPr>
            <a:spLocks noChangeArrowheads="1"/>
          </p:cNvSpPr>
          <p:nvPr/>
        </p:nvSpPr>
        <p:spPr bwMode="auto">
          <a:xfrm>
            <a:off x="6154739" y="246221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5</a:t>
            </a:r>
          </a:p>
        </p:txBody>
      </p:sp>
      <p:sp>
        <p:nvSpPr>
          <p:cNvPr id="86" name="Oval 28"/>
          <p:cNvSpPr>
            <a:spLocks noChangeArrowheads="1"/>
          </p:cNvSpPr>
          <p:nvPr/>
        </p:nvSpPr>
        <p:spPr bwMode="auto">
          <a:xfrm>
            <a:off x="3214689" y="324326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</a:t>
            </a:r>
          </a:p>
        </p:txBody>
      </p:sp>
      <p:sp>
        <p:nvSpPr>
          <p:cNvPr id="87" name="Oval 29"/>
          <p:cNvSpPr>
            <a:spLocks noChangeArrowheads="1"/>
          </p:cNvSpPr>
          <p:nvPr/>
        </p:nvSpPr>
        <p:spPr bwMode="auto">
          <a:xfrm>
            <a:off x="3917951" y="24574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4</a:t>
            </a:r>
          </a:p>
        </p:txBody>
      </p:sp>
      <p:sp>
        <p:nvSpPr>
          <p:cNvPr id="88" name="Oval 30"/>
          <p:cNvSpPr>
            <a:spLocks noChangeArrowheads="1"/>
          </p:cNvSpPr>
          <p:nvPr/>
        </p:nvSpPr>
        <p:spPr bwMode="auto">
          <a:xfrm>
            <a:off x="3408364" y="296068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2</a:t>
            </a:r>
          </a:p>
        </p:txBody>
      </p:sp>
      <p:sp>
        <p:nvSpPr>
          <p:cNvPr id="93" name="Oval 29"/>
          <p:cNvSpPr>
            <a:spLocks noChangeArrowheads="1"/>
          </p:cNvSpPr>
          <p:nvPr/>
        </p:nvSpPr>
        <p:spPr bwMode="auto">
          <a:xfrm>
            <a:off x="3416301" y="409733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3</a:t>
            </a:r>
          </a:p>
        </p:txBody>
      </p:sp>
      <p:sp>
        <p:nvSpPr>
          <p:cNvPr id="119" name="Oval 25"/>
          <p:cNvSpPr>
            <a:spLocks noChangeArrowheads="1"/>
          </p:cNvSpPr>
          <p:nvPr/>
        </p:nvSpPr>
        <p:spPr bwMode="auto">
          <a:xfrm>
            <a:off x="8502651" y="29400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7</a:t>
            </a:r>
          </a:p>
        </p:txBody>
      </p:sp>
      <p:sp>
        <p:nvSpPr>
          <p:cNvPr id="18" name="pole tekstowe 1"/>
          <p:cNvSpPr txBox="1">
            <a:spLocks noChangeArrowheads="1"/>
          </p:cNvSpPr>
          <p:nvPr/>
        </p:nvSpPr>
        <p:spPr bwMode="auto">
          <a:xfrm>
            <a:off x="618472" y="5000063"/>
            <a:ext cx="9941559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#1. Pascha Pana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#2. Święto Przaśników dla Pana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#3. Dzień kołysania snopem pierwocin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#4. Pierwociny dla Pana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#5. Święto trąb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#6. Dzień przebłagania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#7. Święto namiotów</a:t>
            </a:r>
          </a:p>
        </p:txBody>
      </p:sp>
      <p:grpSp>
        <p:nvGrpSpPr>
          <p:cNvPr id="17" name="Grupa 16"/>
          <p:cNvGrpSpPr/>
          <p:nvPr/>
        </p:nvGrpSpPr>
        <p:grpSpPr>
          <a:xfrm>
            <a:off x="5707557" y="5215506"/>
            <a:ext cx="3166940" cy="1169551"/>
            <a:chOff x="8729052" y="3653745"/>
            <a:chExt cx="3166940" cy="1169551"/>
          </a:xfrm>
        </p:grpSpPr>
        <p:sp>
          <p:nvSpPr>
            <p:cNvPr id="19" name="Line 6"/>
            <p:cNvSpPr>
              <a:spLocks noChangeShapeType="1"/>
            </p:cNvSpPr>
            <p:nvPr/>
          </p:nvSpPr>
          <p:spPr bwMode="auto">
            <a:xfrm>
              <a:off x="11065185" y="4475283"/>
              <a:ext cx="830807" cy="1"/>
            </a:xfrm>
            <a:prstGeom prst="line">
              <a:avLst/>
            </a:prstGeom>
            <a:noFill/>
            <a:ln w="57150">
              <a:solidFill>
                <a:srgbClr val="AD8B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endParaRPr lang="pl-PL"/>
            </a:p>
          </p:txBody>
        </p:sp>
        <p:sp>
          <p:nvSpPr>
            <p:cNvPr id="20" name="Line 5"/>
            <p:cNvSpPr>
              <a:spLocks noChangeShapeType="1"/>
            </p:cNvSpPr>
            <p:nvPr/>
          </p:nvSpPr>
          <p:spPr bwMode="auto">
            <a:xfrm flipV="1">
              <a:off x="11065185" y="4691538"/>
              <a:ext cx="830807" cy="1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endParaRPr lang="pl-PL"/>
            </a:p>
          </p:txBody>
        </p:sp>
        <p:sp>
          <p:nvSpPr>
            <p:cNvPr id="21" name="Line 6"/>
            <p:cNvSpPr>
              <a:spLocks noChangeShapeType="1"/>
            </p:cNvSpPr>
            <p:nvPr/>
          </p:nvSpPr>
          <p:spPr bwMode="auto">
            <a:xfrm flipV="1">
              <a:off x="11065185" y="4255658"/>
              <a:ext cx="830807" cy="3370"/>
            </a:xfrm>
            <a:prstGeom prst="line">
              <a:avLst/>
            </a:prstGeom>
            <a:noFill/>
            <a:ln w="57150">
              <a:solidFill>
                <a:srgbClr val="2D892D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</a:pPr>
              <a:endParaRPr lang="pl-PL">
                <a:latin typeface="Arial" charset="0"/>
              </a:endParaRPr>
            </a:p>
          </p:txBody>
        </p:sp>
        <p:sp>
          <p:nvSpPr>
            <p:cNvPr id="22" name="Line 13"/>
            <p:cNvSpPr>
              <a:spLocks noChangeShapeType="1"/>
            </p:cNvSpPr>
            <p:nvPr/>
          </p:nvSpPr>
          <p:spPr bwMode="auto">
            <a:xfrm flipV="1">
              <a:off x="11065185" y="4032661"/>
              <a:ext cx="830807" cy="6742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  <p:sp>
          <p:nvSpPr>
            <p:cNvPr id="23" name="pole tekstowe 1"/>
            <p:cNvSpPr txBox="1">
              <a:spLocks noChangeArrowheads="1"/>
            </p:cNvSpPr>
            <p:nvPr/>
          </p:nvSpPr>
          <p:spPr bwMode="auto">
            <a:xfrm>
              <a:off x="8729052" y="3653745"/>
              <a:ext cx="2308776" cy="1169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400" b="1" dirty="0"/>
                <a:t>Legenda: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400" dirty="0"/>
                <a:t>Pan Jezus Chrystus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400" dirty="0"/>
                <a:t>Lud Izraela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400" dirty="0"/>
                <a:t>Ludzie na ziemi - poganie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400" dirty="0"/>
                <a:t>Kościół </a:t>
              </a:r>
              <a:r>
                <a:rPr lang="mr-IN" altLang="pl-PL" sz="1400" dirty="0"/>
                <a:t>–</a:t>
              </a:r>
              <a:r>
                <a:rPr lang="pl-PL" altLang="pl-PL" sz="1400" dirty="0"/>
                <a:t> Ciało Chrystusa</a:t>
              </a:r>
            </a:p>
          </p:txBody>
        </p:sp>
      </p:grpSp>
      <p:sp>
        <p:nvSpPr>
          <p:cNvPr id="2" name="PoleTekstowe 1"/>
          <p:cNvSpPr txBox="1"/>
          <p:nvPr/>
        </p:nvSpPr>
        <p:spPr>
          <a:xfrm>
            <a:off x="3917950" y="3115361"/>
            <a:ext cx="61873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i="1" dirty="0">
                <a:solidFill>
                  <a:srgbClr val="FF0000"/>
                </a:solidFill>
              </a:rPr>
              <a:t>Zachęcam do samodzielnego studium tematu:</a:t>
            </a:r>
            <a:br>
              <a:rPr lang="pl-PL" sz="2400" b="1" i="1" dirty="0">
                <a:solidFill>
                  <a:srgbClr val="FF0000"/>
                </a:solidFill>
              </a:rPr>
            </a:br>
            <a:r>
              <a:rPr lang="pl-PL" sz="2400" b="1" i="1" dirty="0">
                <a:solidFill>
                  <a:srgbClr val="FF0000"/>
                </a:solidFill>
              </a:rPr>
              <a:t>Księga Kapłańska</a:t>
            </a:r>
            <a:r>
              <a:rPr lang="pl-PL" sz="2400" b="1" i="1">
                <a:solidFill>
                  <a:srgbClr val="FF0000"/>
                </a:solidFill>
              </a:rPr>
              <a:t>, rozdział 23.</a:t>
            </a:r>
          </a:p>
        </p:txBody>
      </p:sp>
    </p:spTree>
    <p:extLst>
      <p:ext uri="{BB962C8B-B14F-4D97-AF65-F5344CB8AC3E}">
        <p14:creationId xmlns:p14="http://schemas.microsoft.com/office/powerpoint/2010/main" val="21305136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altLang="pl-PL" dirty="0"/>
              <a:t>Biblijny plan dziejów a Święta Pana w Kpł23</a:t>
            </a:r>
            <a:br>
              <a:rPr lang="pl-PL" altLang="pl-PL" dirty="0"/>
            </a:br>
            <a:endParaRPr lang="pl-PL" altLang="pl-PL" dirty="0"/>
          </a:p>
        </p:txBody>
      </p:sp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1930400" y="3338513"/>
            <a:ext cx="8204200" cy="900112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2362200" y="4068763"/>
            <a:ext cx="571500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AutoShape 2"/>
          <p:cNvSpPr>
            <a:spLocks noChangeArrowheads="1"/>
          </p:cNvSpPr>
          <p:nvPr/>
        </p:nvSpPr>
        <p:spPr bwMode="auto">
          <a:xfrm>
            <a:off x="8589963" y="3035301"/>
            <a:ext cx="1427162" cy="379413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Szałasy</a:t>
            </a:r>
          </a:p>
        </p:txBody>
      </p:sp>
      <p:sp>
        <p:nvSpPr>
          <p:cNvPr id="54" name="AutoShape 2"/>
          <p:cNvSpPr>
            <a:spLocks noChangeArrowheads="1"/>
          </p:cNvSpPr>
          <p:nvPr/>
        </p:nvSpPr>
        <p:spPr bwMode="auto">
          <a:xfrm>
            <a:off x="3487738" y="3019425"/>
            <a:ext cx="2965450" cy="40005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Przaśniki</a:t>
            </a:r>
          </a:p>
        </p:txBody>
      </p:sp>
      <p:sp>
        <p:nvSpPr>
          <p:cNvPr id="56" name="Line 4"/>
          <p:cNvSpPr>
            <a:spLocks noChangeShapeType="1"/>
          </p:cNvSpPr>
          <p:nvPr/>
        </p:nvSpPr>
        <p:spPr bwMode="auto">
          <a:xfrm>
            <a:off x="3810000" y="2195513"/>
            <a:ext cx="26368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9" name="Line 5"/>
          <p:cNvSpPr>
            <a:spLocks noChangeShapeType="1"/>
          </p:cNvSpPr>
          <p:nvPr/>
        </p:nvSpPr>
        <p:spPr bwMode="auto">
          <a:xfrm>
            <a:off x="4033839" y="3805238"/>
            <a:ext cx="271303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0" name="Line 6"/>
          <p:cNvSpPr>
            <a:spLocks noChangeShapeType="1"/>
          </p:cNvSpPr>
          <p:nvPr/>
        </p:nvSpPr>
        <p:spPr bwMode="auto">
          <a:xfrm>
            <a:off x="2362201" y="3937000"/>
            <a:ext cx="7654925" cy="0"/>
          </a:xfrm>
          <a:prstGeom prst="line">
            <a:avLst/>
          </a:prstGeom>
          <a:noFill/>
          <a:ln w="57150">
            <a:solidFill>
              <a:srgbClr val="2D892D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</a:pPr>
            <a:endParaRPr lang="pl-PL">
              <a:latin typeface="Arial" charset="0"/>
            </a:endParaRPr>
          </a:p>
        </p:txBody>
      </p:sp>
      <p:sp>
        <p:nvSpPr>
          <p:cNvPr id="70" name="Line 7"/>
          <p:cNvSpPr>
            <a:spLocks noChangeShapeType="1"/>
          </p:cNvSpPr>
          <p:nvPr/>
        </p:nvSpPr>
        <p:spPr bwMode="auto">
          <a:xfrm>
            <a:off x="6543676" y="2043113"/>
            <a:ext cx="1808163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1" name="Freeform 8"/>
          <p:cNvSpPr>
            <a:spLocks/>
          </p:cNvSpPr>
          <p:nvPr/>
        </p:nvSpPr>
        <p:spPr bwMode="auto">
          <a:xfrm>
            <a:off x="6462839" y="2195513"/>
            <a:ext cx="376113" cy="773112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2" name="Line 9"/>
          <p:cNvSpPr>
            <a:spLocks noChangeShapeType="1"/>
          </p:cNvSpPr>
          <p:nvPr/>
        </p:nvSpPr>
        <p:spPr bwMode="auto">
          <a:xfrm rot="-5400000">
            <a:off x="6306221" y="2543969"/>
            <a:ext cx="849312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3" name="Line 10"/>
          <p:cNvSpPr>
            <a:spLocks noChangeShapeType="1"/>
          </p:cNvSpPr>
          <p:nvPr/>
        </p:nvSpPr>
        <p:spPr bwMode="auto">
          <a:xfrm rot="-5400000">
            <a:off x="3086100" y="2932113"/>
            <a:ext cx="1447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4" name="Line 11"/>
          <p:cNvSpPr>
            <a:spLocks noChangeShapeType="1"/>
          </p:cNvSpPr>
          <p:nvPr/>
        </p:nvSpPr>
        <p:spPr bwMode="auto">
          <a:xfrm>
            <a:off x="3200400" y="3805238"/>
            <a:ext cx="1066800" cy="0"/>
          </a:xfrm>
          <a:prstGeom prst="line">
            <a:avLst/>
          </a:prstGeom>
          <a:noFill/>
          <a:ln w="57150">
            <a:solidFill>
              <a:srgbClr val="0066FF"/>
            </a:solidFill>
            <a:prstDash val="sysDot"/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5" name="Line 12"/>
          <p:cNvSpPr>
            <a:spLocks noChangeShapeType="1"/>
          </p:cNvSpPr>
          <p:nvPr/>
        </p:nvSpPr>
        <p:spPr bwMode="auto">
          <a:xfrm rot="5400000" flipV="1">
            <a:off x="2057400" y="2957513"/>
            <a:ext cx="1371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6" name="Line 13"/>
          <p:cNvSpPr>
            <a:spLocks noChangeShapeType="1"/>
          </p:cNvSpPr>
          <p:nvPr/>
        </p:nvSpPr>
        <p:spPr bwMode="auto">
          <a:xfrm>
            <a:off x="2819400" y="3643313"/>
            <a:ext cx="533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7" name="Line 14"/>
          <p:cNvSpPr>
            <a:spLocks noChangeShapeType="1"/>
          </p:cNvSpPr>
          <p:nvPr/>
        </p:nvSpPr>
        <p:spPr bwMode="auto">
          <a:xfrm rot="5400000" flipV="1">
            <a:off x="7454106" y="2905919"/>
            <a:ext cx="14430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8" name="Line 15"/>
          <p:cNvSpPr>
            <a:spLocks noChangeShapeType="1"/>
          </p:cNvSpPr>
          <p:nvPr/>
        </p:nvSpPr>
        <p:spPr bwMode="auto">
          <a:xfrm>
            <a:off x="6838953" y="2195513"/>
            <a:ext cx="1336674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9" name="Line 16"/>
          <p:cNvSpPr>
            <a:spLocks noChangeShapeType="1"/>
          </p:cNvSpPr>
          <p:nvPr/>
        </p:nvSpPr>
        <p:spPr bwMode="auto">
          <a:xfrm rot="5400000" flipV="1">
            <a:off x="3336925" y="2963863"/>
            <a:ext cx="1536700" cy="0"/>
          </a:xfrm>
          <a:prstGeom prst="line">
            <a:avLst/>
          </a:prstGeom>
          <a:noFill/>
          <a:ln w="76200" cap="rnd">
            <a:solidFill>
              <a:schemeClr val="accent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0" name="Line 17"/>
          <p:cNvSpPr>
            <a:spLocks noChangeShapeType="1"/>
          </p:cNvSpPr>
          <p:nvPr/>
        </p:nvSpPr>
        <p:spPr bwMode="auto">
          <a:xfrm rot="5400000" flipV="1">
            <a:off x="7475538" y="2919413"/>
            <a:ext cx="1752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auto">
          <a:xfrm>
            <a:off x="2057400" y="2195513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2" name="Line 22"/>
          <p:cNvSpPr>
            <a:spLocks noChangeShapeType="1"/>
          </p:cNvSpPr>
          <p:nvPr/>
        </p:nvSpPr>
        <p:spPr bwMode="auto">
          <a:xfrm>
            <a:off x="8199438" y="3643313"/>
            <a:ext cx="19351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3" name="Line 23"/>
          <p:cNvSpPr>
            <a:spLocks noChangeShapeType="1"/>
          </p:cNvSpPr>
          <p:nvPr/>
        </p:nvSpPr>
        <p:spPr bwMode="auto">
          <a:xfrm>
            <a:off x="8351839" y="3795713"/>
            <a:ext cx="166528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84" name="Oval 24"/>
          <p:cNvSpPr>
            <a:spLocks noChangeArrowheads="1"/>
          </p:cNvSpPr>
          <p:nvPr/>
        </p:nvSpPr>
        <p:spPr bwMode="auto">
          <a:xfrm>
            <a:off x="8065414" y="3706007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6</a:t>
            </a:r>
          </a:p>
        </p:txBody>
      </p:sp>
      <p:sp>
        <p:nvSpPr>
          <p:cNvPr id="85" name="Oval 26"/>
          <p:cNvSpPr>
            <a:spLocks noChangeArrowheads="1"/>
          </p:cNvSpPr>
          <p:nvPr/>
        </p:nvSpPr>
        <p:spPr bwMode="auto">
          <a:xfrm>
            <a:off x="6154739" y="246221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5</a:t>
            </a:r>
          </a:p>
        </p:txBody>
      </p:sp>
      <p:sp>
        <p:nvSpPr>
          <p:cNvPr id="86" name="Oval 28"/>
          <p:cNvSpPr>
            <a:spLocks noChangeArrowheads="1"/>
          </p:cNvSpPr>
          <p:nvPr/>
        </p:nvSpPr>
        <p:spPr bwMode="auto">
          <a:xfrm>
            <a:off x="3214689" y="324326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</a:t>
            </a:r>
          </a:p>
        </p:txBody>
      </p:sp>
      <p:sp>
        <p:nvSpPr>
          <p:cNvPr id="87" name="Oval 29"/>
          <p:cNvSpPr>
            <a:spLocks noChangeArrowheads="1"/>
          </p:cNvSpPr>
          <p:nvPr/>
        </p:nvSpPr>
        <p:spPr bwMode="auto">
          <a:xfrm>
            <a:off x="3917951" y="24574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4</a:t>
            </a:r>
          </a:p>
        </p:txBody>
      </p:sp>
      <p:sp>
        <p:nvSpPr>
          <p:cNvPr id="88" name="Oval 30"/>
          <p:cNvSpPr>
            <a:spLocks noChangeArrowheads="1"/>
          </p:cNvSpPr>
          <p:nvPr/>
        </p:nvSpPr>
        <p:spPr bwMode="auto">
          <a:xfrm>
            <a:off x="3408364" y="296068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2</a:t>
            </a:r>
          </a:p>
        </p:txBody>
      </p:sp>
      <p:sp>
        <p:nvSpPr>
          <p:cNvPr id="89" name="Line 31"/>
          <p:cNvSpPr>
            <a:spLocks noChangeShapeType="1"/>
          </p:cNvSpPr>
          <p:nvPr/>
        </p:nvSpPr>
        <p:spPr bwMode="auto">
          <a:xfrm>
            <a:off x="33528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0" name="Line 32"/>
          <p:cNvSpPr>
            <a:spLocks noChangeShapeType="1"/>
          </p:cNvSpPr>
          <p:nvPr/>
        </p:nvSpPr>
        <p:spPr bwMode="auto">
          <a:xfrm>
            <a:off x="3352800" y="4368800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1" name="Line 33"/>
          <p:cNvSpPr>
            <a:spLocks noChangeShapeType="1"/>
          </p:cNvSpPr>
          <p:nvPr/>
        </p:nvSpPr>
        <p:spPr bwMode="auto">
          <a:xfrm flipV="1">
            <a:off x="35814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2" name="Line 34"/>
          <p:cNvSpPr>
            <a:spLocks noChangeShapeType="1"/>
          </p:cNvSpPr>
          <p:nvPr/>
        </p:nvSpPr>
        <p:spPr bwMode="auto">
          <a:xfrm>
            <a:off x="3581400" y="3656013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3" name="Oval 29"/>
          <p:cNvSpPr>
            <a:spLocks noChangeArrowheads="1"/>
          </p:cNvSpPr>
          <p:nvPr/>
        </p:nvSpPr>
        <p:spPr bwMode="auto">
          <a:xfrm>
            <a:off x="3416301" y="409733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3</a:t>
            </a:r>
          </a:p>
        </p:txBody>
      </p:sp>
      <p:sp>
        <p:nvSpPr>
          <p:cNvPr id="94" name="pole tekstowe 1"/>
          <p:cNvSpPr txBox="1">
            <a:spLocks noChangeArrowheads="1"/>
          </p:cNvSpPr>
          <p:nvPr/>
        </p:nvSpPr>
        <p:spPr bwMode="auto">
          <a:xfrm>
            <a:off x="616116" y="4999301"/>
            <a:ext cx="9941559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#1. Pascha Pana </a:t>
            </a:r>
            <a:r>
              <a:rPr lang="mr-IN" altLang="pl-PL" sz="1400" dirty="0"/>
              <a:t>–</a:t>
            </a:r>
            <a:r>
              <a:rPr lang="pl-PL" altLang="pl-PL" sz="1400" dirty="0"/>
              <a:t> ukrzyżowanie, śmierć jako Pana Jezusa jako Baranka Bożego gładzącego grzech świata.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#2. Święto Przaśników dla Pana </a:t>
            </a:r>
            <a:r>
              <a:rPr lang="mr-IN" altLang="pl-PL" sz="1400" dirty="0"/>
              <a:t>–</a:t>
            </a:r>
            <a:r>
              <a:rPr lang="pl-PL" altLang="pl-PL" sz="1400" dirty="0"/>
              <a:t> lud Boży poza Egiptem, oczyszczenie z grzechu, uświęcenie.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#3. Dzień kołysania snopem pierwocin </a:t>
            </a:r>
            <a:r>
              <a:rPr lang="mr-IN" altLang="pl-PL" sz="1400" dirty="0"/>
              <a:t>–</a:t>
            </a:r>
            <a:r>
              <a:rPr lang="pl-PL" altLang="pl-PL" sz="1400" dirty="0"/>
              <a:t> pierwszy dzień po szabacie, zmartwychwstanie Pana Jezusa jako pierwszego.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#4. Pierwociny dla Pana </a:t>
            </a:r>
            <a:r>
              <a:rPr lang="mr-IN" altLang="pl-PL" sz="1400" dirty="0"/>
              <a:t>–</a:t>
            </a:r>
            <a:r>
              <a:rPr lang="pl-PL" altLang="pl-PL" sz="1400" dirty="0"/>
              <a:t> zesłanie Ducha Świętego - zbawienie, uświęcenie i napełnienie Duchem Świętym 3000 Żydów.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#5. Święto trąb </a:t>
            </a:r>
            <a:r>
              <a:rPr lang="mr-IN" altLang="pl-PL" sz="1400" dirty="0"/>
              <a:t>–</a:t>
            </a:r>
            <a:r>
              <a:rPr lang="pl-PL" altLang="pl-PL" sz="1400" dirty="0"/>
              <a:t> (?) zmartwychwstanie umarłych w Chrystusie, przyjście Pana po swój Kościół.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#6. Dzień przebłagania </a:t>
            </a:r>
            <a:r>
              <a:rPr lang="mr-IN" altLang="pl-PL" sz="1400" dirty="0"/>
              <a:t>–</a:t>
            </a:r>
            <a:r>
              <a:rPr lang="pl-PL" altLang="pl-PL" sz="1400" dirty="0"/>
              <a:t> (?) wybawienie resztki Izraela.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#7. Święto namiotów </a:t>
            </a:r>
            <a:r>
              <a:rPr lang="mr-IN" altLang="pl-PL" sz="1400" dirty="0"/>
              <a:t>–</a:t>
            </a:r>
            <a:r>
              <a:rPr lang="pl-PL" altLang="pl-PL" sz="1400" dirty="0"/>
              <a:t> (?) objęcie królowania w Tysiącletnim Królestwie.</a:t>
            </a:r>
          </a:p>
        </p:txBody>
      </p:sp>
      <p:sp>
        <p:nvSpPr>
          <p:cNvPr id="95" name="Freeform 31"/>
          <p:cNvSpPr>
            <a:spLocks/>
          </p:cNvSpPr>
          <p:nvPr/>
        </p:nvSpPr>
        <p:spPr bwMode="auto">
          <a:xfrm flipV="1">
            <a:off x="4894262" y="4179282"/>
            <a:ext cx="1688647" cy="27695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8046"/>
              <a:gd name="connsiteY0" fmla="*/ 0 h 78760"/>
              <a:gd name="connsiteX1" fmla="*/ 18046 w 18046"/>
              <a:gd name="connsiteY1" fmla="*/ 78760 h 78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46" h="78760">
                <a:moveTo>
                  <a:pt x="0" y="0"/>
                </a:moveTo>
                <a:cubicBezTo>
                  <a:pt x="717" y="50375"/>
                  <a:pt x="18194" y="-31062"/>
                  <a:pt x="18046" y="78760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 dirty="0"/>
          </a:p>
        </p:txBody>
      </p:sp>
      <p:sp>
        <p:nvSpPr>
          <p:cNvPr id="96" name="Line 10"/>
          <p:cNvSpPr>
            <a:spLocks noChangeShapeType="1"/>
          </p:cNvSpPr>
          <p:nvPr/>
        </p:nvSpPr>
        <p:spPr bwMode="auto">
          <a:xfrm rot="16200000" flipV="1">
            <a:off x="6156326" y="2533651"/>
            <a:ext cx="849312" cy="20637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 dirty="0">
              <a:latin typeface="Arial" charset="0"/>
            </a:endParaRPr>
          </a:p>
        </p:txBody>
      </p:sp>
      <p:sp>
        <p:nvSpPr>
          <p:cNvPr id="98" name="Line 10"/>
          <p:cNvSpPr>
            <a:spLocks noChangeShapeType="1"/>
          </p:cNvSpPr>
          <p:nvPr/>
        </p:nvSpPr>
        <p:spPr bwMode="auto">
          <a:xfrm rot="16200000" flipV="1">
            <a:off x="6327496" y="3414558"/>
            <a:ext cx="813595" cy="904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99" name="Line 3"/>
          <p:cNvSpPr>
            <a:spLocks noChangeShapeType="1"/>
          </p:cNvSpPr>
          <p:nvPr/>
        </p:nvSpPr>
        <p:spPr bwMode="auto">
          <a:xfrm>
            <a:off x="4119564" y="1606551"/>
            <a:ext cx="255587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491038" y="1333500"/>
            <a:ext cx="17526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Kościoła</a:t>
            </a:r>
          </a:p>
        </p:txBody>
      </p:sp>
      <p:sp>
        <p:nvSpPr>
          <p:cNvPr id="101" name="Line 5"/>
          <p:cNvSpPr>
            <a:spLocks noChangeShapeType="1"/>
          </p:cNvSpPr>
          <p:nvPr/>
        </p:nvSpPr>
        <p:spPr bwMode="auto">
          <a:xfrm>
            <a:off x="4105275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2" name="Line 6"/>
          <p:cNvSpPr>
            <a:spLocks noChangeShapeType="1"/>
          </p:cNvSpPr>
          <p:nvPr/>
        </p:nvSpPr>
        <p:spPr bwMode="auto">
          <a:xfrm>
            <a:off x="66754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3" name="Line 7"/>
          <p:cNvSpPr>
            <a:spLocks noChangeShapeType="1"/>
          </p:cNvSpPr>
          <p:nvPr/>
        </p:nvSpPr>
        <p:spPr bwMode="auto">
          <a:xfrm flipH="1" flipV="1">
            <a:off x="2209801" y="1593850"/>
            <a:ext cx="1895475" cy="12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4" name="Line 8"/>
          <p:cNvSpPr>
            <a:spLocks noChangeShapeType="1"/>
          </p:cNvSpPr>
          <p:nvPr/>
        </p:nvSpPr>
        <p:spPr bwMode="auto">
          <a:xfrm>
            <a:off x="6675438" y="1609725"/>
            <a:ext cx="1828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5" name="Line 9"/>
          <p:cNvSpPr>
            <a:spLocks noChangeShapeType="1"/>
          </p:cNvSpPr>
          <p:nvPr/>
        </p:nvSpPr>
        <p:spPr bwMode="auto">
          <a:xfrm>
            <a:off x="85042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6" name="Line 10"/>
          <p:cNvSpPr>
            <a:spLocks noChangeShapeType="1"/>
          </p:cNvSpPr>
          <p:nvPr/>
        </p:nvSpPr>
        <p:spPr bwMode="auto">
          <a:xfrm>
            <a:off x="8518525" y="1609725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7" name="Text Box 44"/>
          <p:cNvSpPr txBox="1">
            <a:spLocks noChangeArrowheads="1"/>
          </p:cNvSpPr>
          <p:nvPr/>
        </p:nvSpPr>
        <p:spPr bwMode="auto">
          <a:xfrm>
            <a:off x="6969125" y="1333500"/>
            <a:ext cx="1041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Ucisk</a:t>
            </a:r>
          </a:p>
        </p:txBody>
      </p:sp>
      <p:sp>
        <p:nvSpPr>
          <p:cNvPr id="108" name="Text Box 45"/>
          <p:cNvSpPr txBox="1">
            <a:spLocks noChangeArrowheads="1"/>
          </p:cNvSpPr>
          <p:nvPr/>
        </p:nvSpPr>
        <p:spPr bwMode="auto">
          <a:xfrm>
            <a:off x="2133601" y="1333500"/>
            <a:ext cx="197167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Prawa Żydów</a:t>
            </a:r>
          </a:p>
        </p:txBody>
      </p:sp>
      <p:sp>
        <p:nvSpPr>
          <p:cNvPr id="109" name="Text Box 44"/>
          <p:cNvSpPr txBox="1">
            <a:spLocks noChangeArrowheads="1"/>
          </p:cNvSpPr>
          <p:nvPr/>
        </p:nvSpPr>
        <p:spPr bwMode="auto">
          <a:xfrm>
            <a:off x="8626475" y="1333500"/>
            <a:ext cx="11366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4040168" y="4355057"/>
            <a:ext cx="5668962" cy="333112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75"/>
              <a:gd name="connsiteY0" fmla="*/ 0 h 79840"/>
              <a:gd name="connsiteX1" fmla="*/ 32275 w 32275"/>
              <a:gd name="connsiteY1" fmla="*/ 79840 h 79840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8124">
                <a:moveTo>
                  <a:pt x="0" y="0"/>
                </a:moveTo>
                <a:cubicBezTo>
                  <a:pt x="1180" y="81856"/>
                  <a:pt x="31107" y="-60252"/>
                  <a:pt x="32239" y="8812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9763126" y="4097337"/>
            <a:ext cx="288926" cy="230187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2" name="Freeform 31"/>
          <p:cNvSpPr>
            <a:spLocks/>
          </p:cNvSpPr>
          <p:nvPr/>
        </p:nvSpPr>
        <p:spPr bwMode="auto">
          <a:xfrm flipV="1">
            <a:off x="4241801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3" name="Freeform 31"/>
          <p:cNvSpPr>
            <a:spLocks/>
          </p:cNvSpPr>
          <p:nvPr/>
        </p:nvSpPr>
        <p:spPr bwMode="auto">
          <a:xfrm flipV="1">
            <a:off x="4619626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7581901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5" name="Freeform 31"/>
          <p:cNvSpPr>
            <a:spLocks/>
          </p:cNvSpPr>
          <p:nvPr/>
        </p:nvSpPr>
        <p:spPr bwMode="auto">
          <a:xfrm flipV="1">
            <a:off x="8091948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7" name="Freeform 31"/>
          <p:cNvSpPr>
            <a:spLocks/>
          </p:cNvSpPr>
          <p:nvPr/>
        </p:nvSpPr>
        <p:spPr bwMode="auto">
          <a:xfrm flipV="1">
            <a:off x="5145088" y="3866889"/>
            <a:ext cx="119062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8" name="Freeform 31"/>
          <p:cNvSpPr>
            <a:spLocks/>
          </p:cNvSpPr>
          <p:nvPr/>
        </p:nvSpPr>
        <p:spPr bwMode="auto">
          <a:xfrm flipV="1">
            <a:off x="5499101" y="3866889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9" name="Oval 25"/>
          <p:cNvSpPr>
            <a:spLocks noChangeArrowheads="1"/>
          </p:cNvSpPr>
          <p:nvPr/>
        </p:nvSpPr>
        <p:spPr bwMode="auto">
          <a:xfrm>
            <a:off x="8502651" y="29400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7</a:t>
            </a:r>
          </a:p>
        </p:txBody>
      </p:sp>
      <p:sp>
        <p:nvSpPr>
          <p:cNvPr id="120" name="Line 9"/>
          <p:cNvSpPr>
            <a:spLocks noChangeShapeType="1"/>
          </p:cNvSpPr>
          <p:nvPr/>
        </p:nvSpPr>
        <p:spPr bwMode="auto">
          <a:xfrm>
            <a:off x="10017125" y="11477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21" name="Text Box 44"/>
          <p:cNvSpPr txBox="1">
            <a:spLocks noChangeArrowheads="1"/>
          </p:cNvSpPr>
          <p:nvPr/>
        </p:nvSpPr>
        <p:spPr bwMode="auto">
          <a:xfrm>
            <a:off x="10017125" y="1371600"/>
            <a:ext cx="85248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Nowe</a:t>
            </a:r>
          </a:p>
        </p:txBody>
      </p:sp>
      <p:sp>
        <p:nvSpPr>
          <p:cNvPr id="62" name="pole tekstowe 61"/>
          <p:cNvSpPr txBox="1"/>
          <p:nvPr/>
        </p:nvSpPr>
        <p:spPr>
          <a:xfrm rot="19853123">
            <a:off x="-190031" y="982851"/>
            <a:ext cx="5853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>
                <a:solidFill>
                  <a:srgbClr val="FF0000"/>
                </a:solidFill>
              </a:rPr>
              <a:t>Jakie to skomplikowane!!!</a:t>
            </a:r>
          </a:p>
        </p:txBody>
      </p:sp>
      <p:sp>
        <p:nvSpPr>
          <p:cNvPr id="122" name="Line 10"/>
          <p:cNvSpPr>
            <a:spLocks noChangeShapeType="1"/>
          </p:cNvSpPr>
          <p:nvPr/>
        </p:nvSpPr>
        <p:spPr bwMode="auto">
          <a:xfrm rot="16200000" flipV="1">
            <a:off x="6018245" y="3595291"/>
            <a:ext cx="1151732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63" name="Grupa 62"/>
          <p:cNvGrpSpPr/>
          <p:nvPr/>
        </p:nvGrpSpPr>
        <p:grpSpPr>
          <a:xfrm>
            <a:off x="9294848" y="1921242"/>
            <a:ext cx="2388438" cy="900246"/>
            <a:chOff x="8729052" y="3653745"/>
            <a:chExt cx="3032963" cy="1143179"/>
          </a:xfrm>
        </p:grpSpPr>
        <p:sp>
          <p:nvSpPr>
            <p:cNvPr id="64" name="Line 6"/>
            <p:cNvSpPr>
              <a:spLocks noChangeShapeType="1"/>
            </p:cNvSpPr>
            <p:nvPr/>
          </p:nvSpPr>
          <p:spPr bwMode="auto">
            <a:xfrm>
              <a:off x="10913806" y="4475283"/>
              <a:ext cx="830807" cy="1"/>
            </a:xfrm>
            <a:prstGeom prst="line">
              <a:avLst/>
            </a:prstGeom>
            <a:noFill/>
            <a:ln w="57150">
              <a:solidFill>
                <a:srgbClr val="AD8B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endParaRPr lang="pl-PL" sz="1200"/>
            </a:p>
          </p:txBody>
        </p:sp>
        <p:sp>
          <p:nvSpPr>
            <p:cNvPr id="65" name="Line 5"/>
            <p:cNvSpPr>
              <a:spLocks noChangeShapeType="1"/>
            </p:cNvSpPr>
            <p:nvPr/>
          </p:nvSpPr>
          <p:spPr bwMode="auto">
            <a:xfrm flipV="1">
              <a:off x="10913806" y="4691538"/>
              <a:ext cx="830807" cy="1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endParaRPr lang="pl-PL" sz="1200"/>
            </a:p>
          </p:txBody>
        </p:sp>
        <p:sp>
          <p:nvSpPr>
            <p:cNvPr id="66" name="Line 6"/>
            <p:cNvSpPr>
              <a:spLocks noChangeShapeType="1"/>
            </p:cNvSpPr>
            <p:nvPr/>
          </p:nvSpPr>
          <p:spPr bwMode="auto">
            <a:xfrm flipV="1">
              <a:off x="10931208" y="4255659"/>
              <a:ext cx="830807" cy="3370"/>
            </a:xfrm>
            <a:prstGeom prst="line">
              <a:avLst/>
            </a:prstGeom>
            <a:noFill/>
            <a:ln w="57150">
              <a:solidFill>
                <a:srgbClr val="2D892D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</a:pPr>
              <a:endParaRPr lang="pl-PL" sz="1200">
                <a:latin typeface="Arial" charset="0"/>
              </a:endParaRPr>
            </a:p>
          </p:txBody>
        </p:sp>
        <p:sp>
          <p:nvSpPr>
            <p:cNvPr id="67" name="Line 13"/>
            <p:cNvSpPr>
              <a:spLocks noChangeShapeType="1"/>
            </p:cNvSpPr>
            <p:nvPr/>
          </p:nvSpPr>
          <p:spPr bwMode="auto">
            <a:xfrm flipV="1">
              <a:off x="10931208" y="4032661"/>
              <a:ext cx="830807" cy="6742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 sz="1200">
                <a:latin typeface="Arial" charset="0"/>
              </a:endParaRPr>
            </a:p>
          </p:txBody>
        </p:sp>
        <p:sp>
          <p:nvSpPr>
            <p:cNvPr id="68" name="pole tekstowe 1"/>
            <p:cNvSpPr txBox="1">
              <a:spLocks noChangeArrowheads="1"/>
            </p:cNvSpPr>
            <p:nvPr/>
          </p:nvSpPr>
          <p:spPr bwMode="auto">
            <a:xfrm>
              <a:off x="8729052" y="3653745"/>
              <a:ext cx="2308776" cy="1143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b="1" dirty="0"/>
                <a:t>Legenda: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Pan Jezus Chrystus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Lud Izraela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Ludzie na ziemi - poganie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Kościół </a:t>
              </a:r>
              <a:r>
                <a:rPr lang="mr-IN" altLang="pl-PL" sz="1050" dirty="0"/>
                <a:t>–</a:t>
              </a:r>
              <a:r>
                <a:rPr lang="pl-PL" altLang="pl-PL" sz="1050" dirty="0"/>
                <a:t> Ciało Chrystusa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01821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altLang="pl-PL" dirty="0"/>
              <a:t>Biblijny plan dziejów – część wykonana</a:t>
            </a:r>
            <a:br>
              <a:rPr lang="pl-PL" altLang="pl-PL" dirty="0"/>
            </a:br>
            <a:endParaRPr lang="pl-PL" altLang="pl-PL" dirty="0"/>
          </a:p>
        </p:txBody>
      </p:sp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1930400" y="3338513"/>
            <a:ext cx="8204200" cy="900112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2362200" y="4068763"/>
            <a:ext cx="571500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AutoShape 2"/>
          <p:cNvSpPr>
            <a:spLocks noChangeArrowheads="1"/>
          </p:cNvSpPr>
          <p:nvPr/>
        </p:nvSpPr>
        <p:spPr bwMode="auto">
          <a:xfrm>
            <a:off x="8589963" y="3035301"/>
            <a:ext cx="1427162" cy="379413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Szałasy</a:t>
            </a:r>
          </a:p>
        </p:txBody>
      </p:sp>
      <p:sp>
        <p:nvSpPr>
          <p:cNvPr id="54" name="AutoShape 2"/>
          <p:cNvSpPr>
            <a:spLocks noChangeArrowheads="1"/>
          </p:cNvSpPr>
          <p:nvPr/>
        </p:nvSpPr>
        <p:spPr bwMode="auto">
          <a:xfrm>
            <a:off x="3487738" y="3019425"/>
            <a:ext cx="2965450" cy="40005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Przaśniki</a:t>
            </a:r>
          </a:p>
        </p:txBody>
      </p:sp>
      <p:sp>
        <p:nvSpPr>
          <p:cNvPr id="56" name="Line 4"/>
          <p:cNvSpPr>
            <a:spLocks noChangeShapeType="1"/>
          </p:cNvSpPr>
          <p:nvPr/>
        </p:nvSpPr>
        <p:spPr bwMode="auto">
          <a:xfrm>
            <a:off x="3810000" y="2195513"/>
            <a:ext cx="26368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9" name="Line 5"/>
          <p:cNvSpPr>
            <a:spLocks noChangeShapeType="1"/>
          </p:cNvSpPr>
          <p:nvPr/>
        </p:nvSpPr>
        <p:spPr bwMode="auto">
          <a:xfrm>
            <a:off x="4033839" y="3805238"/>
            <a:ext cx="271303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0" name="Line 7"/>
          <p:cNvSpPr>
            <a:spLocks noChangeShapeType="1"/>
          </p:cNvSpPr>
          <p:nvPr/>
        </p:nvSpPr>
        <p:spPr bwMode="auto">
          <a:xfrm>
            <a:off x="6543676" y="2043113"/>
            <a:ext cx="1808163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1" name="Freeform 8"/>
          <p:cNvSpPr>
            <a:spLocks/>
          </p:cNvSpPr>
          <p:nvPr/>
        </p:nvSpPr>
        <p:spPr bwMode="auto">
          <a:xfrm>
            <a:off x="6453187" y="2195513"/>
            <a:ext cx="385765" cy="773112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2" name="Line 9"/>
          <p:cNvSpPr>
            <a:spLocks noChangeShapeType="1"/>
          </p:cNvSpPr>
          <p:nvPr/>
        </p:nvSpPr>
        <p:spPr bwMode="auto">
          <a:xfrm rot="-5400000">
            <a:off x="6306221" y="2543969"/>
            <a:ext cx="849312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3" name="Line 10"/>
          <p:cNvSpPr>
            <a:spLocks noChangeShapeType="1"/>
          </p:cNvSpPr>
          <p:nvPr/>
        </p:nvSpPr>
        <p:spPr bwMode="auto">
          <a:xfrm rot="-5400000">
            <a:off x="3086100" y="2932113"/>
            <a:ext cx="1447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4" name="Line 11"/>
          <p:cNvSpPr>
            <a:spLocks noChangeShapeType="1"/>
          </p:cNvSpPr>
          <p:nvPr/>
        </p:nvSpPr>
        <p:spPr bwMode="auto">
          <a:xfrm>
            <a:off x="3200400" y="3805238"/>
            <a:ext cx="1066800" cy="0"/>
          </a:xfrm>
          <a:prstGeom prst="line">
            <a:avLst/>
          </a:prstGeom>
          <a:noFill/>
          <a:ln w="57150">
            <a:solidFill>
              <a:srgbClr val="0066FF"/>
            </a:solidFill>
            <a:prstDash val="sysDot"/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5" name="Line 12"/>
          <p:cNvSpPr>
            <a:spLocks noChangeShapeType="1"/>
          </p:cNvSpPr>
          <p:nvPr/>
        </p:nvSpPr>
        <p:spPr bwMode="auto">
          <a:xfrm rot="5400000" flipV="1">
            <a:off x="2057400" y="2957513"/>
            <a:ext cx="1371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6" name="Line 13"/>
          <p:cNvSpPr>
            <a:spLocks noChangeShapeType="1"/>
          </p:cNvSpPr>
          <p:nvPr/>
        </p:nvSpPr>
        <p:spPr bwMode="auto">
          <a:xfrm>
            <a:off x="2819400" y="3643313"/>
            <a:ext cx="533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7" name="Line 14"/>
          <p:cNvSpPr>
            <a:spLocks noChangeShapeType="1"/>
          </p:cNvSpPr>
          <p:nvPr/>
        </p:nvSpPr>
        <p:spPr bwMode="auto">
          <a:xfrm rot="5400000" flipV="1">
            <a:off x="7454106" y="2905919"/>
            <a:ext cx="14430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8" name="Line 15"/>
          <p:cNvSpPr>
            <a:spLocks noChangeShapeType="1"/>
          </p:cNvSpPr>
          <p:nvPr/>
        </p:nvSpPr>
        <p:spPr bwMode="auto">
          <a:xfrm>
            <a:off x="6838953" y="2195513"/>
            <a:ext cx="1336674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9" name="Line 16"/>
          <p:cNvSpPr>
            <a:spLocks noChangeShapeType="1"/>
          </p:cNvSpPr>
          <p:nvPr/>
        </p:nvSpPr>
        <p:spPr bwMode="auto">
          <a:xfrm rot="5400000" flipV="1">
            <a:off x="3336925" y="2963863"/>
            <a:ext cx="1536700" cy="0"/>
          </a:xfrm>
          <a:prstGeom prst="line">
            <a:avLst/>
          </a:prstGeom>
          <a:noFill/>
          <a:ln w="76200" cap="rnd">
            <a:solidFill>
              <a:schemeClr val="accent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0" name="Line 17"/>
          <p:cNvSpPr>
            <a:spLocks noChangeShapeType="1"/>
          </p:cNvSpPr>
          <p:nvPr/>
        </p:nvSpPr>
        <p:spPr bwMode="auto">
          <a:xfrm rot="5400000" flipV="1">
            <a:off x="7475538" y="2919413"/>
            <a:ext cx="1752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auto">
          <a:xfrm>
            <a:off x="1660634" y="2195513"/>
            <a:ext cx="107205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2" name="Line 22"/>
          <p:cNvSpPr>
            <a:spLocks noChangeShapeType="1"/>
          </p:cNvSpPr>
          <p:nvPr/>
        </p:nvSpPr>
        <p:spPr bwMode="auto">
          <a:xfrm>
            <a:off x="8199438" y="3643313"/>
            <a:ext cx="19351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3" name="Line 23"/>
          <p:cNvSpPr>
            <a:spLocks noChangeShapeType="1"/>
          </p:cNvSpPr>
          <p:nvPr/>
        </p:nvSpPr>
        <p:spPr bwMode="auto">
          <a:xfrm>
            <a:off x="8351839" y="3795713"/>
            <a:ext cx="166528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84" name="Oval 24"/>
          <p:cNvSpPr>
            <a:spLocks noChangeArrowheads="1"/>
          </p:cNvSpPr>
          <p:nvPr/>
        </p:nvSpPr>
        <p:spPr bwMode="auto">
          <a:xfrm>
            <a:off x="8065414" y="3706007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6</a:t>
            </a:r>
          </a:p>
        </p:txBody>
      </p:sp>
      <p:sp>
        <p:nvSpPr>
          <p:cNvPr id="85" name="Oval 26"/>
          <p:cNvSpPr>
            <a:spLocks noChangeArrowheads="1"/>
          </p:cNvSpPr>
          <p:nvPr/>
        </p:nvSpPr>
        <p:spPr bwMode="auto">
          <a:xfrm>
            <a:off x="6154739" y="246221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5</a:t>
            </a:r>
          </a:p>
        </p:txBody>
      </p:sp>
      <p:sp>
        <p:nvSpPr>
          <p:cNvPr id="86" name="Oval 28"/>
          <p:cNvSpPr>
            <a:spLocks noChangeArrowheads="1"/>
          </p:cNvSpPr>
          <p:nvPr/>
        </p:nvSpPr>
        <p:spPr bwMode="auto">
          <a:xfrm>
            <a:off x="3214689" y="336049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</a:t>
            </a:r>
          </a:p>
        </p:txBody>
      </p:sp>
      <p:sp>
        <p:nvSpPr>
          <p:cNvPr id="87" name="Oval 29"/>
          <p:cNvSpPr>
            <a:spLocks noChangeArrowheads="1"/>
          </p:cNvSpPr>
          <p:nvPr/>
        </p:nvSpPr>
        <p:spPr bwMode="auto">
          <a:xfrm>
            <a:off x="3917951" y="24574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4</a:t>
            </a:r>
          </a:p>
        </p:txBody>
      </p:sp>
      <p:sp>
        <p:nvSpPr>
          <p:cNvPr id="88" name="Oval 30"/>
          <p:cNvSpPr>
            <a:spLocks noChangeArrowheads="1"/>
          </p:cNvSpPr>
          <p:nvPr/>
        </p:nvSpPr>
        <p:spPr bwMode="auto">
          <a:xfrm>
            <a:off x="3408364" y="296068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2</a:t>
            </a:r>
          </a:p>
        </p:txBody>
      </p:sp>
      <p:sp>
        <p:nvSpPr>
          <p:cNvPr id="89" name="Line 31"/>
          <p:cNvSpPr>
            <a:spLocks noChangeShapeType="1"/>
          </p:cNvSpPr>
          <p:nvPr/>
        </p:nvSpPr>
        <p:spPr bwMode="auto">
          <a:xfrm>
            <a:off x="33528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0" name="Line 32"/>
          <p:cNvSpPr>
            <a:spLocks noChangeShapeType="1"/>
          </p:cNvSpPr>
          <p:nvPr/>
        </p:nvSpPr>
        <p:spPr bwMode="auto">
          <a:xfrm>
            <a:off x="3352800" y="4368800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1" name="Line 33"/>
          <p:cNvSpPr>
            <a:spLocks noChangeShapeType="1"/>
          </p:cNvSpPr>
          <p:nvPr/>
        </p:nvSpPr>
        <p:spPr bwMode="auto">
          <a:xfrm flipV="1">
            <a:off x="35814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2" name="Line 34"/>
          <p:cNvSpPr>
            <a:spLocks noChangeShapeType="1"/>
          </p:cNvSpPr>
          <p:nvPr/>
        </p:nvSpPr>
        <p:spPr bwMode="auto">
          <a:xfrm>
            <a:off x="3581400" y="3656013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3" name="Oval 29"/>
          <p:cNvSpPr>
            <a:spLocks noChangeArrowheads="1"/>
          </p:cNvSpPr>
          <p:nvPr/>
        </p:nvSpPr>
        <p:spPr bwMode="auto">
          <a:xfrm>
            <a:off x="3416301" y="409733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3</a:t>
            </a:r>
          </a:p>
        </p:txBody>
      </p:sp>
      <p:sp>
        <p:nvSpPr>
          <p:cNvPr id="95" name="Freeform 31"/>
          <p:cNvSpPr>
            <a:spLocks/>
          </p:cNvSpPr>
          <p:nvPr/>
        </p:nvSpPr>
        <p:spPr bwMode="auto">
          <a:xfrm flipV="1">
            <a:off x="4894262" y="4179282"/>
            <a:ext cx="1688647" cy="27695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8046"/>
              <a:gd name="connsiteY0" fmla="*/ 0 h 78760"/>
              <a:gd name="connsiteX1" fmla="*/ 18046 w 18046"/>
              <a:gd name="connsiteY1" fmla="*/ 78760 h 78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46" h="78760">
                <a:moveTo>
                  <a:pt x="0" y="0"/>
                </a:moveTo>
                <a:cubicBezTo>
                  <a:pt x="717" y="50375"/>
                  <a:pt x="18194" y="-31062"/>
                  <a:pt x="18046" y="78760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 dirty="0"/>
          </a:p>
        </p:txBody>
      </p:sp>
      <p:sp>
        <p:nvSpPr>
          <p:cNvPr id="96" name="Line 10"/>
          <p:cNvSpPr>
            <a:spLocks noChangeShapeType="1"/>
          </p:cNvSpPr>
          <p:nvPr/>
        </p:nvSpPr>
        <p:spPr bwMode="auto">
          <a:xfrm rot="16200000" flipV="1">
            <a:off x="6156326" y="2533651"/>
            <a:ext cx="849312" cy="20637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 dirty="0">
              <a:latin typeface="Arial" charset="0"/>
            </a:endParaRPr>
          </a:p>
        </p:txBody>
      </p:sp>
      <p:sp>
        <p:nvSpPr>
          <p:cNvPr id="98" name="Line 10"/>
          <p:cNvSpPr>
            <a:spLocks noChangeShapeType="1"/>
          </p:cNvSpPr>
          <p:nvPr/>
        </p:nvSpPr>
        <p:spPr bwMode="auto">
          <a:xfrm rot="16200000" flipV="1">
            <a:off x="6327496" y="3414558"/>
            <a:ext cx="813595" cy="904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99" name="Line 3"/>
          <p:cNvSpPr>
            <a:spLocks noChangeShapeType="1"/>
          </p:cNvSpPr>
          <p:nvPr/>
        </p:nvSpPr>
        <p:spPr bwMode="auto">
          <a:xfrm>
            <a:off x="4119564" y="1606551"/>
            <a:ext cx="255587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491038" y="1333500"/>
            <a:ext cx="17526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Kościoła</a:t>
            </a:r>
          </a:p>
        </p:txBody>
      </p:sp>
      <p:sp>
        <p:nvSpPr>
          <p:cNvPr id="101" name="Line 5"/>
          <p:cNvSpPr>
            <a:spLocks noChangeShapeType="1"/>
          </p:cNvSpPr>
          <p:nvPr/>
        </p:nvSpPr>
        <p:spPr bwMode="auto">
          <a:xfrm>
            <a:off x="4105275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2" name="Line 6"/>
          <p:cNvSpPr>
            <a:spLocks noChangeShapeType="1"/>
          </p:cNvSpPr>
          <p:nvPr/>
        </p:nvSpPr>
        <p:spPr bwMode="auto">
          <a:xfrm>
            <a:off x="66754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3" name="Line 7"/>
          <p:cNvSpPr>
            <a:spLocks noChangeShapeType="1"/>
          </p:cNvSpPr>
          <p:nvPr/>
        </p:nvSpPr>
        <p:spPr bwMode="auto">
          <a:xfrm flipH="1" flipV="1">
            <a:off x="2209801" y="1593850"/>
            <a:ext cx="1895475" cy="12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4" name="Line 8"/>
          <p:cNvSpPr>
            <a:spLocks noChangeShapeType="1"/>
          </p:cNvSpPr>
          <p:nvPr/>
        </p:nvSpPr>
        <p:spPr bwMode="auto">
          <a:xfrm>
            <a:off x="6675438" y="1609725"/>
            <a:ext cx="1828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5" name="Line 9"/>
          <p:cNvSpPr>
            <a:spLocks noChangeShapeType="1"/>
          </p:cNvSpPr>
          <p:nvPr/>
        </p:nvSpPr>
        <p:spPr bwMode="auto">
          <a:xfrm>
            <a:off x="85042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6" name="Line 10"/>
          <p:cNvSpPr>
            <a:spLocks noChangeShapeType="1"/>
          </p:cNvSpPr>
          <p:nvPr/>
        </p:nvSpPr>
        <p:spPr bwMode="auto">
          <a:xfrm>
            <a:off x="8518525" y="1609725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7" name="Text Box 44"/>
          <p:cNvSpPr txBox="1">
            <a:spLocks noChangeArrowheads="1"/>
          </p:cNvSpPr>
          <p:nvPr/>
        </p:nvSpPr>
        <p:spPr bwMode="auto">
          <a:xfrm>
            <a:off x="6969125" y="1333500"/>
            <a:ext cx="1041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Ucisk</a:t>
            </a:r>
          </a:p>
        </p:txBody>
      </p:sp>
      <p:sp>
        <p:nvSpPr>
          <p:cNvPr id="108" name="Text Box 45"/>
          <p:cNvSpPr txBox="1">
            <a:spLocks noChangeArrowheads="1"/>
          </p:cNvSpPr>
          <p:nvPr/>
        </p:nvSpPr>
        <p:spPr bwMode="auto">
          <a:xfrm>
            <a:off x="2133601" y="1333500"/>
            <a:ext cx="197167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Prawa Żydów</a:t>
            </a:r>
          </a:p>
        </p:txBody>
      </p:sp>
      <p:sp>
        <p:nvSpPr>
          <p:cNvPr id="109" name="Text Box 44"/>
          <p:cNvSpPr txBox="1">
            <a:spLocks noChangeArrowheads="1"/>
          </p:cNvSpPr>
          <p:nvPr/>
        </p:nvSpPr>
        <p:spPr bwMode="auto">
          <a:xfrm>
            <a:off x="8626475" y="1333500"/>
            <a:ext cx="11366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4040168" y="4355057"/>
            <a:ext cx="5668962" cy="333112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75"/>
              <a:gd name="connsiteY0" fmla="*/ 0 h 79840"/>
              <a:gd name="connsiteX1" fmla="*/ 32275 w 32275"/>
              <a:gd name="connsiteY1" fmla="*/ 79840 h 79840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8124">
                <a:moveTo>
                  <a:pt x="0" y="0"/>
                </a:moveTo>
                <a:cubicBezTo>
                  <a:pt x="1180" y="81856"/>
                  <a:pt x="31107" y="-60252"/>
                  <a:pt x="32239" y="8812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9763126" y="4097337"/>
            <a:ext cx="288926" cy="230187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2" name="Freeform 31"/>
          <p:cNvSpPr>
            <a:spLocks/>
          </p:cNvSpPr>
          <p:nvPr/>
        </p:nvSpPr>
        <p:spPr bwMode="auto">
          <a:xfrm flipV="1">
            <a:off x="4241801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3" name="Freeform 31"/>
          <p:cNvSpPr>
            <a:spLocks/>
          </p:cNvSpPr>
          <p:nvPr/>
        </p:nvSpPr>
        <p:spPr bwMode="auto">
          <a:xfrm flipV="1">
            <a:off x="4619626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7581901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5" name="Freeform 31"/>
          <p:cNvSpPr>
            <a:spLocks/>
          </p:cNvSpPr>
          <p:nvPr/>
        </p:nvSpPr>
        <p:spPr bwMode="auto">
          <a:xfrm flipV="1">
            <a:off x="8091948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7" name="Freeform 31"/>
          <p:cNvSpPr>
            <a:spLocks/>
          </p:cNvSpPr>
          <p:nvPr/>
        </p:nvSpPr>
        <p:spPr bwMode="auto">
          <a:xfrm flipV="1">
            <a:off x="5145088" y="3866889"/>
            <a:ext cx="119062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8" name="Freeform 31"/>
          <p:cNvSpPr>
            <a:spLocks/>
          </p:cNvSpPr>
          <p:nvPr/>
        </p:nvSpPr>
        <p:spPr bwMode="auto">
          <a:xfrm flipV="1">
            <a:off x="5499101" y="3866889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9" name="Oval 25"/>
          <p:cNvSpPr>
            <a:spLocks noChangeArrowheads="1"/>
          </p:cNvSpPr>
          <p:nvPr/>
        </p:nvSpPr>
        <p:spPr bwMode="auto">
          <a:xfrm>
            <a:off x="8502651" y="29400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7</a:t>
            </a:r>
          </a:p>
        </p:txBody>
      </p:sp>
      <p:sp>
        <p:nvSpPr>
          <p:cNvPr id="120" name="Line 9"/>
          <p:cNvSpPr>
            <a:spLocks noChangeShapeType="1"/>
          </p:cNvSpPr>
          <p:nvPr/>
        </p:nvSpPr>
        <p:spPr bwMode="auto">
          <a:xfrm>
            <a:off x="10017125" y="11477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21" name="Text Box 44"/>
          <p:cNvSpPr txBox="1">
            <a:spLocks noChangeArrowheads="1"/>
          </p:cNvSpPr>
          <p:nvPr/>
        </p:nvSpPr>
        <p:spPr bwMode="auto">
          <a:xfrm>
            <a:off x="10017125" y="1371600"/>
            <a:ext cx="85248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Nowe</a:t>
            </a:r>
          </a:p>
        </p:txBody>
      </p:sp>
      <p:sp>
        <p:nvSpPr>
          <p:cNvPr id="122" name="Line 10"/>
          <p:cNvSpPr>
            <a:spLocks noChangeShapeType="1"/>
          </p:cNvSpPr>
          <p:nvPr/>
        </p:nvSpPr>
        <p:spPr bwMode="auto">
          <a:xfrm rot="16200000" flipV="1">
            <a:off x="6018245" y="3595291"/>
            <a:ext cx="1151732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3" name="pole tekstowe 1"/>
          <p:cNvSpPr txBox="1">
            <a:spLocks noChangeArrowheads="1"/>
          </p:cNvSpPr>
          <p:nvPr/>
        </p:nvSpPr>
        <p:spPr bwMode="auto">
          <a:xfrm>
            <a:off x="1526877" y="4901149"/>
            <a:ext cx="9941559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/>
              <a:t>#S. </a:t>
            </a:r>
            <a:r>
              <a:rPr lang="pl-PL" altLang="pl-PL" sz="1600" b="1" dirty="0"/>
              <a:t>Stworzenie</a:t>
            </a:r>
            <a:r>
              <a:rPr lang="pl-PL" altLang="pl-PL" sz="1600" dirty="0"/>
              <a:t> (</a:t>
            </a:r>
            <a:r>
              <a:rPr lang="pl-PL" altLang="pl-PL" sz="1600" i="1" dirty="0"/>
              <a:t>Na początku było Słowo</a:t>
            </a:r>
            <a:r>
              <a:rPr lang="mr-IN" altLang="pl-PL" sz="1600" dirty="0"/>
              <a:t>…</a:t>
            </a:r>
            <a:r>
              <a:rPr lang="pl-PL" altLang="pl-PL" sz="1600" dirty="0"/>
              <a:t> </a:t>
            </a:r>
            <a:r>
              <a:rPr lang="pl-PL" altLang="pl-PL" sz="1600" i="1" dirty="0"/>
              <a:t>i wszystko przez nie się stało</a:t>
            </a:r>
            <a:r>
              <a:rPr lang="pl-PL" altLang="pl-PL" sz="1600" dirty="0"/>
              <a:t>).</a:t>
            </a:r>
            <a:r>
              <a:rPr lang="pl-PL" altLang="pl-PL" sz="1600" b="1" dirty="0"/>
              <a:t/>
            </a:r>
            <a:br>
              <a:rPr lang="pl-PL" altLang="pl-PL" sz="1600" b="1" dirty="0"/>
            </a:br>
            <a:r>
              <a:rPr lang="pl-PL" altLang="pl-PL" sz="1600" dirty="0"/>
              <a:t>#0. </a:t>
            </a:r>
            <a:r>
              <a:rPr lang="pl-PL" altLang="pl-PL" sz="1600" b="1" dirty="0"/>
              <a:t>Wcielenie</a:t>
            </a:r>
            <a:r>
              <a:rPr lang="pl-PL" altLang="pl-PL" sz="1600" dirty="0"/>
              <a:t> (Nazaret, anioł Gabriel, panna Maria, Betlejem, mędrcy ze wschodu).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/>
              <a:t>#1. </a:t>
            </a:r>
            <a:r>
              <a:rPr lang="pl-PL" altLang="pl-PL" sz="1600" b="1" dirty="0"/>
              <a:t>Ukrzyżowanie</a:t>
            </a:r>
            <a:r>
              <a:rPr lang="pl-PL" altLang="pl-PL" sz="1600" dirty="0"/>
              <a:t>, śmierć Jezusa jako Baranka Bożego.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/>
              <a:t>#2. </a:t>
            </a:r>
            <a:r>
              <a:rPr lang="pl-PL" altLang="pl-PL" sz="1600" b="1" dirty="0"/>
              <a:t>Odkupienie</a:t>
            </a:r>
            <a:r>
              <a:rPr lang="pl-PL" altLang="pl-PL" sz="1600" dirty="0"/>
              <a:t>, oczyszczenie pokutujących z grzechów, usprawiedliwienie.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/>
              <a:t>#3. </a:t>
            </a:r>
            <a:r>
              <a:rPr lang="pl-PL" altLang="pl-PL" sz="1600" b="1" dirty="0"/>
              <a:t>Zmartwychwstanie</a:t>
            </a:r>
            <a:r>
              <a:rPr lang="pl-PL" altLang="pl-PL" sz="1600" dirty="0"/>
              <a:t> Pana Jezusa w nowym, chwalebnym ciele.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/>
              <a:t>#W. </a:t>
            </a:r>
            <a:r>
              <a:rPr lang="pl-PL" altLang="pl-PL" sz="1600" b="1" dirty="0"/>
              <a:t>Wniebowstąpienie</a:t>
            </a:r>
            <a:r>
              <a:rPr lang="pl-PL" altLang="pl-PL" sz="1600" dirty="0"/>
              <a:t> Pana Jezusa w nowym ciele.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/>
              <a:t>#4. </a:t>
            </a:r>
            <a:r>
              <a:rPr lang="pl-PL" altLang="pl-PL" sz="1600" b="1" dirty="0"/>
              <a:t>Zesłanie Ducha Świętego.</a:t>
            </a:r>
            <a:endParaRPr lang="pl-PL" altLang="pl-PL" sz="1600" dirty="0"/>
          </a:p>
        </p:txBody>
      </p:sp>
      <p:sp>
        <p:nvSpPr>
          <p:cNvPr id="64" name="Prostokąt 63"/>
          <p:cNvSpPr/>
          <p:nvPr/>
        </p:nvSpPr>
        <p:spPr>
          <a:xfrm>
            <a:off x="5830887" y="1147764"/>
            <a:ext cx="5199063" cy="3684117"/>
          </a:xfrm>
          <a:prstGeom prst="rect">
            <a:avLst/>
          </a:prstGeom>
          <a:solidFill>
            <a:srgbClr val="F4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5" name="Oval 28"/>
          <p:cNvSpPr>
            <a:spLocks noChangeArrowheads="1"/>
          </p:cNvSpPr>
          <p:nvPr/>
        </p:nvSpPr>
        <p:spPr bwMode="auto">
          <a:xfrm>
            <a:off x="2518937" y="3111881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0</a:t>
            </a:r>
          </a:p>
        </p:txBody>
      </p:sp>
      <p:sp>
        <p:nvSpPr>
          <p:cNvPr id="66" name="Oval 28"/>
          <p:cNvSpPr>
            <a:spLocks noChangeArrowheads="1"/>
          </p:cNvSpPr>
          <p:nvPr/>
        </p:nvSpPr>
        <p:spPr bwMode="auto">
          <a:xfrm>
            <a:off x="1777672" y="2277813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S</a:t>
            </a:r>
          </a:p>
        </p:txBody>
      </p:sp>
      <p:sp>
        <p:nvSpPr>
          <p:cNvPr id="68" name="Oval 30"/>
          <p:cNvSpPr>
            <a:spLocks noChangeArrowheads="1"/>
          </p:cNvSpPr>
          <p:nvPr/>
        </p:nvSpPr>
        <p:spPr bwMode="auto">
          <a:xfrm>
            <a:off x="3560764" y="3410630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100" b="1">
                <a:latin typeface="Arial" charset="0"/>
              </a:rPr>
              <a:t>W</a:t>
            </a:r>
            <a:endParaRPr lang="pl-PL" sz="11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3231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altLang="pl-PL" dirty="0"/>
              <a:t>Biblijny plan dziejów – część zaplanowana</a:t>
            </a:r>
            <a:br>
              <a:rPr lang="pl-PL" altLang="pl-PL" dirty="0"/>
            </a:br>
            <a:endParaRPr lang="pl-PL" altLang="pl-PL" dirty="0"/>
          </a:p>
        </p:txBody>
      </p:sp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1930400" y="3338513"/>
            <a:ext cx="8204200" cy="900112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2362200" y="4068763"/>
            <a:ext cx="571500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AutoShape 2"/>
          <p:cNvSpPr>
            <a:spLocks noChangeArrowheads="1"/>
          </p:cNvSpPr>
          <p:nvPr/>
        </p:nvSpPr>
        <p:spPr bwMode="auto">
          <a:xfrm>
            <a:off x="8589963" y="3035301"/>
            <a:ext cx="1427162" cy="379413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Szałasy</a:t>
            </a:r>
          </a:p>
        </p:txBody>
      </p:sp>
      <p:sp>
        <p:nvSpPr>
          <p:cNvPr id="54" name="AutoShape 2"/>
          <p:cNvSpPr>
            <a:spLocks noChangeArrowheads="1"/>
          </p:cNvSpPr>
          <p:nvPr/>
        </p:nvSpPr>
        <p:spPr bwMode="auto">
          <a:xfrm>
            <a:off x="3487738" y="3019425"/>
            <a:ext cx="2965450" cy="40005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Przaśniki</a:t>
            </a:r>
          </a:p>
        </p:txBody>
      </p:sp>
      <p:sp>
        <p:nvSpPr>
          <p:cNvPr id="56" name="Line 4"/>
          <p:cNvSpPr>
            <a:spLocks noChangeShapeType="1"/>
          </p:cNvSpPr>
          <p:nvPr/>
        </p:nvSpPr>
        <p:spPr bwMode="auto">
          <a:xfrm>
            <a:off x="3810000" y="2195513"/>
            <a:ext cx="26368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9" name="Line 5"/>
          <p:cNvSpPr>
            <a:spLocks noChangeShapeType="1"/>
          </p:cNvSpPr>
          <p:nvPr/>
        </p:nvSpPr>
        <p:spPr bwMode="auto">
          <a:xfrm>
            <a:off x="4033839" y="3805238"/>
            <a:ext cx="271303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0" name="Line 7"/>
          <p:cNvSpPr>
            <a:spLocks noChangeShapeType="1"/>
          </p:cNvSpPr>
          <p:nvPr/>
        </p:nvSpPr>
        <p:spPr bwMode="auto">
          <a:xfrm>
            <a:off x="6543676" y="2043113"/>
            <a:ext cx="1808163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1" name="Freeform 8"/>
          <p:cNvSpPr>
            <a:spLocks/>
          </p:cNvSpPr>
          <p:nvPr/>
        </p:nvSpPr>
        <p:spPr bwMode="auto">
          <a:xfrm>
            <a:off x="6453187" y="2195513"/>
            <a:ext cx="385765" cy="773112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2" name="Line 9"/>
          <p:cNvSpPr>
            <a:spLocks noChangeShapeType="1"/>
          </p:cNvSpPr>
          <p:nvPr/>
        </p:nvSpPr>
        <p:spPr bwMode="auto">
          <a:xfrm rot="-5400000">
            <a:off x="6306221" y="2543969"/>
            <a:ext cx="849312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3" name="Line 10"/>
          <p:cNvSpPr>
            <a:spLocks noChangeShapeType="1"/>
          </p:cNvSpPr>
          <p:nvPr/>
        </p:nvSpPr>
        <p:spPr bwMode="auto">
          <a:xfrm rot="-5400000">
            <a:off x="3086100" y="2932113"/>
            <a:ext cx="1447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4" name="Line 11"/>
          <p:cNvSpPr>
            <a:spLocks noChangeShapeType="1"/>
          </p:cNvSpPr>
          <p:nvPr/>
        </p:nvSpPr>
        <p:spPr bwMode="auto">
          <a:xfrm>
            <a:off x="3200400" y="3805238"/>
            <a:ext cx="1066800" cy="0"/>
          </a:xfrm>
          <a:prstGeom prst="line">
            <a:avLst/>
          </a:prstGeom>
          <a:noFill/>
          <a:ln w="57150">
            <a:solidFill>
              <a:srgbClr val="0066FF"/>
            </a:solidFill>
            <a:prstDash val="sysDot"/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5" name="Line 12"/>
          <p:cNvSpPr>
            <a:spLocks noChangeShapeType="1"/>
          </p:cNvSpPr>
          <p:nvPr/>
        </p:nvSpPr>
        <p:spPr bwMode="auto">
          <a:xfrm rot="5400000" flipV="1">
            <a:off x="2057400" y="2957513"/>
            <a:ext cx="1371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6" name="Line 13"/>
          <p:cNvSpPr>
            <a:spLocks noChangeShapeType="1"/>
          </p:cNvSpPr>
          <p:nvPr/>
        </p:nvSpPr>
        <p:spPr bwMode="auto">
          <a:xfrm>
            <a:off x="2819400" y="3643313"/>
            <a:ext cx="533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7" name="Line 14"/>
          <p:cNvSpPr>
            <a:spLocks noChangeShapeType="1"/>
          </p:cNvSpPr>
          <p:nvPr/>
        </p:nvSpPr>
        <p:spPr bwMode="auto">
          <a:xfrm rot="5400000" flipV="1">
            <a:off x="7454106" y="2905919"/>
            <a:ext cx="14430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8" name="Line 15"/>
          <p:cNvSpPr>
            <a:spLocks noChangeShapeType="1"/>
          </p:cNvSpPr>
          <p:nvPr/>
        </p:nvSpPr>
        <p:spPr bwMode="auto">
          <a:xfrm>
            <a:off x="6838953" y="2195513"/>
            <a:ext cx="1336674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9" name="Line 16"/>
          <p:cNvSpPr>
            <a:spLocks noChangeShapeType="1"/>
          </p:cNvSpPr>
          <p:nvPr/>
        </p:nvSpPr>
        <p:spPr bwMode="auto">
          <a:xfrm rot="5400000" flipV="1">
            <a:off x="3336925" y="2963863"/>
            <a:ext cx="1536700" cy="0"/>
          </a:xfrm>
          <a:prstGeom prst="line">
            <a:avLst/>
          </a:prstGeom>
          <a:noFill/>
          <a:ln w="76200" cap="rnd">
            <a:solidFill>
              <a:schemeClr val="accent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0" name="Line 17"/>
          <p:cNvSpPr>
            <a:spLocks noChangeShapeType="1"/>
          </p:cNvSpPr>
          <p:nvPr/>
        </p:nvSpPr>
        <p:spPr bwMode="auto">
          <a:xfrm rot="5400000" flipV="1">
            <a:off x="7475538" y="2919413"/>
            <a:ext cx="1752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auto">
          <a:xfrm>
            <a:off x="2057400" y="2195513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2" name="Line 22"/>
          <p:cNvSpPr>
            <a:spLocks noChangeShapeType="1"/>
          </p:cNvSpPr>
          <p:nvPr/>
        </p:nvSpPr>
        <p:spPr bwMode="auto">
          <a:xfrm>
            <a:off x="8199438" y="3643313"/>
            <a:ext cx="19351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3" name="Line 23"/>
          <p:cNvSpPr>
            <a:spLocks noChangeShapeType="1"/>
          </p:cNvSpPr>
          <p:nvPr/>
        </p:nvSpPr>
        <p:spPr bwMode="auto">
          <a:xfrm>
            <a:off x="8351839" y="3795713"/>
            <a:ext cx="166528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84" name="Oval 24"/>
          <p:cNvSpPr>
            <a:spLocks noChangeArrowheads="1"/>
          </p:cNvSpPr>
          <p:nvPr/>
        </p:nvSpPr>
        <p:spPr bwMode="auto">
          <a:xfrm>
            <a:off x="8065414" y="3706007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6</a:t>
            </a:r>
          </a:p>
        </p:txBody>
      </p:sp>
      <p:sp>
        <p:nvSpPr>
          <p:cNvPr id="85" name="Oval 26"/>
          <p:cNvSpPr>
            <a:spLocks noChangeArrowheads="1"/>
          </p:cNvSpPr>
          <p:nvPr/>
        </p:nvSpPr>
        <p:spPr bwMode="auto">
          <a:xfrm>
            <a:off x="6154739" y="246221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5</a:t>
            </a:r>
          </a:p>
        </p:txBody>
      </p:sp>
      <p:sp>
        <p:nvSpPr>
          <p:cNvPr id="86" name="Oval 28"/>
          <p:cNvSpPr>
            <a:spLocks noChangeArrowheads="1"/>
          </p:cNvSpPr>
          <p:nvPr/>
        </p:nvSpPr>
        <p:spPr bwMode="auto">
          <a:xfrm>
            <a:off x="3214689" y="324326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</a:t>
            </a:r>
          </a:p>
        </p:txBody>
      </p:sp>
      <p:sp>
        <p:nvSpPr>
          <p:cNvPr id="87" name="Oval 29"/>
          <p:cNvSpPr>
            <a:spLocks noChangeArrowheads="1"/>
          </p:cNvSpPr>
          <p:nvPr/>
        </p:nvSpPr>
        <p:spPr bwMode="auto">
          <a:xfrm>
            <a:off x="3917951" y="24574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4</a:t>
            </a:r>
          </a:p>
        </p:txBody>
      </p:sp>
      <p:sp>
        <p:nvSpPr>
          <p:cNvPr id="88" name="Oval 30"/>
          <p:cNvSpPr>
            <a:spLocks noChangeArrowheads="1"/>
          </p:cNvSpPr>
          <p:nvPr/>
        </p:nvSpPr>
        <p:spPr bwMode="auto">
          <a:xfrm>
            <a:off x="3408364" y="296068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2</a:t>
            </a:r>
          </a:p>
        </p:txBody>
      </p:sp>
      <p:sp>
        <p:nvSpPr>
          <p:cNvPr id="89" name="Line 31"/>
          <p:cNvSpPr>
            <a:spLocks noChangeShapeType="1"/>
          </p:cNvSpPr>
          <p:nvPr/>
        </p:nvSpPr>
        <p:spPr bwMode="auto">
          <a:xfrm>
            <a:off x="33528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0" name="Line 32"/>
          <p:cNvSpPr>
            <a:spLocks noChangeShapeType="1"/>
          </p:cNvSpPr>
          <p:nvPr/>
        </p:nvSpPr>
        <p:spPr bwMode="auto">
          <a:xfrm>
            <a:off x="3352800" y="4368800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1" name="Line 33"/>
          <p:cNvSpPr>
            <a:spLocks noChangeShapeType="1"/>
          </p:cNvSpPr>
          <p:nvPr/>
        </p:nvSpPr>
        <p:spPr bwMode="auto">
          <a:xfrm flipV="1">
            <a:off x="35814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2" name="Line 34"/>
          <p:cNvSpPr>
            <a:spLocks noChangeShapeType="1"/>
          </p:cNvSpPr>
          <p:nvPr/>
        </p:nvSpPr>
        <p:spPr bwMode="auto">
          <a:xfrm>
            <a:off x="3581400" y="3656013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3" name="Oval 29"/>
          <p:cNvSpPr>
            <a:spLocks noChangeArrowheads="1"/>
          </p:cNvSpPr>
          <p:nvPr/>
        </p:nvSpPr>
        <p:spPr bwMode="auto">
          <a:xfrm>
            <a:off x="3416301" y="409733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3</a:t>
            </a:r>
          </a:p>
        </p:txBody>
      </p:sp>
      <p:sp>
        <p:nvSpPr>
          <p:cNvPr id="95" name="Freeform 31"/>
          <p:cNvSpPr>
            <a:spLocks/>
          </p:cNvSpPr>
          <p:nvPr/>
        </p:nvSpPr>
        <p:spPr bwMode="auto">
          <a:xfrm flipV="1">
            <a:off x="4894262" y="4179282"/>
            <a:ext cx="1688647" cy="27695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8046"/>
              <a:gd name="connsiteY0" fmla="*/ 0 h 78760"/>
              <a:gd name="connsiteX1" fmla="*/ 18046 w 18046"/>
              <a:gd name="connsiteY1" fmla="*/ 78760 h 78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46" h="78760">
                <a:moveTo>
                  <a:pt x="0" y="0"/>
                </a:moveTo>
                <a:cubicBezTo>
                  <a:pt x="717" y="50375"/>
                  <a:pt x="18194" y="-31062"/>
                  <a:pt x="18046" y="78760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 dirty="0"/>
          </a:p>
        </p:txBody>
      </p:sp>
      <p:sp>
        <p:nvSpPr>
          <p:cNvPr id="96" name="Line 10"/>
          <p:cNvSpPr>
            <a:spLocks noChangeShapeType="1"/>
          </p:cNvSpPr>
          <p:nvPr/>
        </p:nvSpPr>
        <p:spPr bwMode="auto">
          <a:xfrm rot="16200000" flipV="1">
            <a:off x="6156326" y="2533651"/>
            <a:ext cx="849312" cy="20637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 dirty="0">
              <a:latin typeface="Arial" charset="0"/>
            </a:endParaRPr>
          </a:p>
        </p:txBody>
      </p:sp>
      <p:sp>
        <p:nvSpPr>
          <p:cNvPr id="98" name="Line 10"/>
          <p:cNvSpPr>
            <a:spLocks noChangeShapeType="1"/>
          </p:cNvSpPr>
          <p:nvPr/>
        </p:nvSpPr>
        <p:spPr bwMode="auto">
          <a:xfrm rot="16200000" flipV="1">
            <a:off x="6327496" y="3414558"/>
            <a:ext cx="813595" cy="904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99" name="Line 3"/>
          <p:cNvSpPr>
            <a:spLocks noChangeShapeType="1"/>
          </p:cNvSpPr>
          <p:nvPr/>
        </p:nvSpPr>
        <p:spPr bwMode="auto">
          <a:xfrm>
            <a:off x="4119564" y="1606551"/>
            <a:ext cx="255587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491038" y="1333500"/>
            <a:ext cx="17526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Kościoła</a:t>
            </a:r>
          </a:p>
        </p:txBody>
      </p:sp>
      <p:sp>
        <p:nvSpPr>
          <p:cNvPr id="101" name="Line 5"/>
          <p:cNvSpPr>
            <a:spLocks noChangeShapeType="1"/>
          </p:cNvSpPr>
          <p:nvPr/>
        </p:nvSpPr>
        <p:spPr bwMode="auto">
          <a:xfrm>
            <a:off x="4105275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2" name="Line 6"/>
          <p:cNvSpPr>
            <a:spLocks noChangeShapeType="1"/>
          </p:cNvSpPr>
          <p:nvPr/>
        </p:nvSpPr>
        <p:spPr bwMode="auto">
          <a:xfrm>
            <a:off x="66754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3" name="Line 7"/>
          <p:cNvSpPr>
            <a:spLocks noChangeShapeType="1"/>
          </p:cNvSpPr>
          <p:nvPr/>
        </p:nvSpPr>
        <p:spPr bwMode="auto">
          <a:xfrm flipH="1" flipV="1">
            <a:off x="2209801" y="1593850"/>
            <a:ext cx="1895475" cy="12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4" name="Line 8"/>
          <p:cNvSpPr>
            <a:spLocks noChangeShapeType="1"/>
          </p:cNvSpPr>
          <p:nvPr/>
        </p:nvSpPr>
        <p:spPr bwMode="auto">
          <a:xfrm>
            <a:off x="6675438" y="1609725"/>
            <a:ext cx="1828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5" name="Line 9"/>
          <p:cNvSpPr>
            <a:spLocks noChangeShapeType="1"/>
          </p:cNvSpPr>
          <p:nvPr/>
        </p:nvSpPr>
        <p:spPr bwMode="auto">
          <a:xfrm>
            <a:off x="85042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6" name="Line 10"/>
          <p:cNvSpPr>
            <a:spLocks noChangeShapeType="1"/>
          </p:cNvSpPr>
          <p:nvPr/>
        </p:nvSpPr>
        <p:spPr bwMode="auto">
          <a:xfrm>
            <a:off x="8518525" y="1609725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7" name="Text Box 44"/>
          <p:cNvSpPr txBox="1">
            <a:spLocks noChangeArrowheads="1"/>
          </p:cNvSpPr>
          <p:nvPr/>
        </p:nvSpPr>
        <p:spPr bwMode="auto">
          <a:xfrm>
            <a:off x="6969125" y="1333500"/>
            <a:ext cx="1041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Ucisk</a:t>
            </a:r>
          </a:p>
        </p:txBody>
      </p:sp>
      <p:sp>
        <p:nvSpPr>
          <p:cNvPr id="108" name="Text Box 45"/>
          <p:cNvSpPr txBox="1">
            <a:spLocks noChangeArrowheads="1"/>
          </p:cNvSpPr>
          <p:nvPr/>
        </p:nvSpPr>
        <p:spPr bwMode="auto">
          <a:xfrm>
            <a:off x="2133601" y="1333500"/>
            <a:ext cx="197167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Prawa Żydów</a:t>
            </a:r>
          </a:p>
        </p:txBody>
      </p:sp>
      <p:sp>
        <p:nvSpPr>
          <p:cNvPr id="109" name="Text Box 44"/>
          <p:cNvSpPr txBox="1">
            <a:spLocks noChangeArrowheads="1"/>
          </p:cNvSpPr>
          <p:nvPr/>
        </p:nvSpPr>
        <p:spPr bwMode="auto">
          <a:xfrm>
            <a:off x="8626475" y="1333500"/>
            <a:ext cx="11366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4040168" y="4355057"/>
            <a:ext cx="5668962" cy="333112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75"/>
              <a:gd name="connsiteY0" fmla="*/ 0 h 79840"/>
              <a:gd name="connsiteX1" fmla="*/ 32275 w 32275"/>
              <a:gd name="connsiteY1" fmla="*/ 79840 h 79840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8124">
                <a:moveTo>
                  <a:pt x="0" y="0"/>
                </a:moveTo>
                <a:cubicBezTo>
                  <a:pt x="1180" y="81856"/>
                  <a:pt x="31107" y="-60252"/>
                  <a:pt x="32239" y="8812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9763126" y="4097337"/>
            <a:ext cx="288926" cy="230187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2" name="Freeform 31"/>
          <p:cNvSpPr>
            <a:spLocks/>
          </p:cNvSpPr>
          <p:nvPr/>
        </p:nvSpPr>
        <p:spPr bwMode="auto">
          <a:xfrm flipV="1">
            <a:off x="4241801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3" name="Freeform 31"/>
          <p:cNvSpPr>
            <a:spLocks/>
          </p:cNvSpPr>
          <p:nvPr/>
        </p:nvSpPr>
        <p:spPr bwMode="auto">
          <a:xfrm flipV="1">
            <a:off x="4619626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7581901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5" name="Freeform 31"/>
          <p:cNvSpPr>
            <a:spLocks/>
          </p:cNvSpPr>
          <p:nvPr/>
        </p:nvSpPr>
        <p:spPr bwMode="auto">
          <a:xfrm flipV="1">
            <a:off x="8091948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7" name="Freeform 31"/>
          <p:cNvSpPr>
            <a:spLocks/>
          </p:cNvSpPr>
          <p:nvPr/>
        </p:nvSpPr>
        <p:spPr bwMode="auto">
          <a:xfrm flipV="1">
            <a:off x="5145088" y="3866889"/>
            <a:ext cx="119062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8" name="Freeform 31"/>
          <p:cNvSpPr>
            <a:spLocks/>
          </p:cNvSpPr>
          <p:nvPr/>
        </p:nvSpPr>
        <p:spPr bwMode="auto">
          <a:xfrm flipV="1">
            <a:off x="5499101" y="3866889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9" name="Oval 25"/>
          <p:cNvSpPr>
            <a:spLocks noChangeArrowheads="1"/>
          </p:cNvSpPr>
          <p:nvPr/>
        </p:nvSpPr>
        <p:spPr bwMode="auto">
          <a:xfrm>
            <a:off x="8502651" y="29400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7</a:t>
            </a:r>
          </a:p>
        </p:txBody>
      </p:sp>
      <p:sp>
        <p:nvSpPr>
          <p:cNvPr id="120" name="Line 9"/>
          <p:cNvSpPr>
            <a:spLocks noChangeShapeType="1"/>
          </p:cNvSpPr>
          <p:nvPr/>
        </p:nvSpPr>
        <p:spPr bwMode="auto">
          <a:xfrm>
            <a:off x="10017125" y="11477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21" name="Text Box 44"/>
          <p:cNvSpPr txBox="1">
            <a:spLocks noChangeArrowheads="1"/>
          </p:cNvSpPr>
          <p:nvPr/>
        </p:nvSpPr>
        <p:spPr bwMode="auto">
          <a:xfrm>
            <a:off x="10017125" y="1371600"/>
            <a:ext cx="85248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Nowe</a:t>
            </a:r>
          </a:p>
        </p:txBody>
      </p:sp>
      <p:sp>
        <p:nvSpPr>
          <p:cNvPr id="122" name="Line 10"/>
          <p:cNvSpPr>
            <a:spLocks noChangeShapeType="1"/>
          </p:cNvSpPr>
          <p:nvPr/>
        </p:nvSpPr>
        <p:spPr bwMode="auto">
          <a:xfrm rot="16200000" flipV="1">
            <a:off x="6018245" y="3595291"/>
            <a:ext cx="1151732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3" name="Prostokąt 62"/>
          <p:cNvSpPr/>
          <p:nvPr/>
        </p:nvSpPr>
        <p:spPr>
          <a:xfrm>
            <a:off x="1280160" y="1198565"/>
            <a:ext cx="3380741" cy="3556316"/>
          </a:xfrm>
          <a:prstGeom prst="rect">
            <a:avLst/>
          </a:prstGeom>
          <a:solidFill>
            <a:srgbClr val="F4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4" name="pole tekstowe 1"/>
          <p:cNvSpPr txBox="1">
            <a:spLocks noChangeArrowheads="1"/>
          </p:cNvSpPr>
          <p:nvPr/>
        </p:nvSpPr>
        <p:spPr bwMode="auto">
          <a:xfrm>
            <a:off x="1557021" y="4870683"/>
            <a:ext cx="9941559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/>
              <a:t>#5. Przyjście Jezusa po swój Kościół, </a:t>
            </a:r>
            <a:r>
              <a:rPr lang="pl-PL" altLang="pl-PL" sz="1600" b="1" dirty="0"/>
              <a:t>zmartwychwstanie </a:t>
            </a:r>
            <a:r>
              <a:rPr lang="pl-PL" altLang="pl-PL" sz="1600" dirty="0"/>
              <a:t>umarłych w Chrystusie.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/>
              <a:t>#T. </a:t>
            </a:r>
            <a:r>
              <a:rPr lang="pl-PL" altLang="pl-PL" sz="1600" b="1" dirty="0"/>
              <a:t>Trybunał Chrystusowy</a:t>
            </a:r>
            <a:r>
              <a:rPr lang="pl-PL" altLang="pl-PL" sz="1600" dirty="0"/>
              <a:t> - rozliczenie sług, przydział nowych ubrań, wesele Baranka.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/>
              <a:t>#6. </a:t>
            </a:r>
            <a:r>
              <a:rPr lang="pl-PL" altLang="pl-PL" sz="1600" b="1" dirty="0"/>
              <a:t>Przyjście</a:t>
            </a:r>
            <a:r>
              <a:rPr lang="pl-PL" altLang="pl-PL" sz="1600" dirty="0"/>
              <a:t> Pana Jezusa z Kościołem „</a:t>
            </a:r>
            <a:r>
              <a:rPr lang="pl-PL" altLang="pl-PL" sz="1600" i="1" dirty="0"/>
              <a:t>w chwale</a:t>
            </a:r>
            <a:r>
              <a:rPr lang="pl-PL" altLang="pl-PL" sz="1600" dirty="0"/>
              <a:t>”.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/>
              <a:t>#7. </a:t>
            </a:r>
            <a:r>
              <a:rPr lang="pl-PL" altLang="pl-PL" sz="1600" b="1" dirty="0"/>
              <a:t>Ustanowienie</a:t>
            </a:r>
            <a:r>
              <a:rPr lang="pl-PL" altLang="pl-PL" sz="1600" dirty="0"/>
              <a:t> Królestwa Mesjasza.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/>
              <a:t>#K. Ostatni </a:t>
            </a:r>
            <a:r>
              <a:rPr lang="pl-PL" altLang="pl-PL" sz="1600" b="1" dirty="0"/>
              <a:t>bunt</a:t>
            </a:r>
            <a:r>
              <a:rPr lang="pl-PL" altLang="pl-PL" sz="1600" dirty="0"/>
              <a:t> zwiedzionych przez uwolnionego Szatana ludzi.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/>
              <a:t>#S. </a:t>
            </a:r>
            <a:r>
              <a:rPr lang="pl-PL" altLang="pl-PL" sz="1600" b="1" dirty="0"/>
              <a:t>Zmartwychwstanie</a:t>
            </a:r>
            <a:r>
              <a:rPr lang="pl-PL" altLang="pl-PL" sz="1600" dirty="0"/>
              <a:t> i </a:t>
            </a:r>
            <a:r>
              <a:rPr lang="pl-PL" altLang="pl-PL" sz="1600" b="1" dirty="0"/>
              <a:t>sąd</a:t>
            </a:r>
            <a:r>
              <a:rPr lang="pl-PL" altLang="pl-PL" sz="1600" dirty="0"/>
              <a:t> - osądzenie uczynków.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/>
              <a:t>#N. Nowe Niebo i </a:t>
            </a:r>
            <a:r>
              <a:rPr lang="pl-PL" altLang="pl-PL" sz="1600" b="1" dirty="0"/>
              <a:t>Nowa</a:t>
            </a:r>
            <a:r>
              <a:rPr lang="pl-PL" altLang="pl-PL" sz="1600" dirty="0"/>
              <a:t> </a:t>
            </a:r>
            <a:r>
              <a:rPr lang="pl-PL" altLang="pl-PL" sz="1600" b="1" dirty="0"/>
              <a:t>Ziemia.</a:t>
            </a:r>
          </a:p>
        </p:txBody>
      </p:sp>
      <p:sp>
        <p:nvSpPr>
          <p:cNvPr id="66" name="Romb 65"/>
          <p:cNvSpPr/>
          <p:nvPr/>
        </p:nvSpPr>
        <p:spPr bwMode="auto">
          <a:xfrm>
            <a:off x="6953433" y="2311495"/>
            <a:ext cx="349250" cy="3556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T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10048681" y="3827836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68" name="Sześcian 67"/>
          <p:cNvSpPr/>
          <p:nvPr/>
        </p:nvSpPr>
        <p:spPr>
          <a:xfrm>
            <a:off x="10805920" y="3030911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9" name="Oval 25"/>
          <p:cNvSpPr>
            <a:spLocks noChangeArrowheads="1"/>
          </p:cNvSpPr>
          <p:nvPr/>
        </p:nvSpPr>
        <p:spPr bwMode="auto">
          <a:xfrm>
            <a:off x="10631763" y="2877298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N</a:t>
            </a:r>
          </a:p>
        </p:txBody>
      </p:sp>
      <p:sp>
        <p:nvSpPr>
          <p:cNvPr id="94" name="Line 5"/>
          <p:cNvSpPr>
            <a:spLocks noChangeShapeType="1"/>
          </p:cNvSpPr>
          <p:nvPr/>
        </p:nvSpPr>
        <p:spPr bwMode="auto">
          <a:xfrm flipV="1">
            <a:off x="10504293" y="3277094"/>
            <a:ext cx="500376" cy="496318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94229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Myśl przewodnia: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291025"/>
            <a:ext cx="10515600" cy="3885938"/>
          </a:xfrm>
        </p:spPr>
        <p:txBody>
          <a:bodyPr/>
          <a:lstStyle/>
          <a:p>
            <a:pPr marL="0" indent="0">
              <a:buNone/>
            </a:pPr>
            <a:r>
              <a:rPr lang="pl-PL" i="1" u="sng" dirty="0"/>
              <a:t>Pana Boga uświęcajcie w swoich sercach </a:t>
            </a:r>
            <a:r>
              <a:rPr lang="pl-PL" i="1" dirty="0"/>
              <a:t/>
            </a:r>
            <a:br>
              <a:rPr lang="pl-PL" i="1" dirty="0"/>
            </a:br>
            <a:r>
              <a:rPr lang="pl-PL" i="1" dirty="0"/>
              <a:t>	i </a:t>
            </a:r>
            <a:r>
              <a:rPr lang="pl-PL" i="1" u="sng" dirty="0"/>
              <a:t>bądźcie zawsze gotowi do obrony</a:t>
            </a:r>
            <a:r>
              <a:rPr lang="pl-PL" i="1" dirty="0"/>
              <a:t> (απ</a:t>
            </a:r>
            <a:r>
              <a:rPr lang="pl-PL" i="1" dirty="0" err="1"/>
              <a:t>ολογι</a:t>
            </a:r>
            <a:r>
              <a:rPr lang="pl-PL" i="1" dirty="0"/>
              <a:t>α</a:t>
            </a:r>
            <a:r>
              <a:rPr lang="pl-PL" i="1" dirty="0" err="1"/>
              <a:t>ν</a:t>
            </a:r>
            <a:r>
              <a:rPr lang="pl-PL" i="1" dirty="0"/>
              <a:t> - </a:t>
            </a:r>
            <a:r>
              <a:rPr lang="pl-PL" i="1" dirty="0" err="1"/>
              <a:t>apologian</a:t>
            </a:r>
            <a:r>
              <a:rPr lang="pl-PL" i="1" dirty="0"/>
              <a:t>) </a:t>
            </a:r>
            <a:br>
              <a:rPr lang="pl-PL" i="1" dirty="0"/>
            </a:br>
            <a:r>
              <a:rPr lang="pl-PL" i="1" dirty="0"/>
              <a:t>		przed każdym, kto żądałby od was </a:t>
            </a:r>
            <a:br>
              <a:rPr lang="pl-PL" i="1" dirty="0"/>
            </a:br>
            <a:r>
              <a:rPr lang="pl-PL" i="1" dirty="0"/>
              <a:t>			wyjaśnienia </a:t>
            </a:r>
            <a:r>
              <a:rPr lang="pl-PL" b="1" i="1" u="sng" dirty="0"/>
              <a:t>nadziei</a:t>
            </a:r>
            <a:r>
              <a:rPr lang="pl-PL" i="1" u="sng" dirty="0"/>
              <a:t>, która jest w was</a:t>
            </a:r>
            <a:r>
              <a:rPr lang="pl-PL" i="1" dirty="0"/>
              <a:t>,</a:t>
            </a:r>
            <a:br>
              <a:rPr lang="pl-PL" i="1" dirty="0"/>
            </a:br>
            <a:r>
              <a:rPr lang="pl-PL" i="1" dirty="0"/>
              <a:t>ale czyńcie to z łagodnością </a:t>
            </a:r>
            <a:br>
              <a:rPr lang="pl-PL" i="1" dirty="0"/>
            </a:br>
            <a:r>
              <a:rPr lang="pl-PL" i="1" dirty="0"/>
              <a:t>	i bojaźnią, </a:t>
            </a:r>
            <a:br>
              <a:rPr lang="pl-PL" i="1" dirty="0"/>
            </a:br>
            <a:r>
              <a:rPr lang="pl-PL" i="1" dirty="0"/>
              <a:t>		mając sumienie czyste.</a:t>
            </a:r>
          </a:p>
          <a:p>
            <a:pPr marL="0" indent="0">
              <a:buNone/>
            </a:pPr>
            <a:endParaRPr lang="pl-PL" i="1" dirty="0"/>
          </a:p>
          <a:p>
            <a:pPr marL="0" indent="0">
              <a:buNone/>
            </a:pPr>
            <a:r>
              <a:rPr lang="pl-PL" i="1" dirty="0"/>
              <a:t>(1P 3:15 </a:t>
            </a:r>
            <a:r>
              <a:rPr lang="pl-PL" i="1" dirty="0" err="1"/>
              <a:t>tr</a:t>
            </a:r>
            <a:r>
              <a:rPr lang="pl-PL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1677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AutoShape 2"/>
          <p:cNvSpPr>
            <a:spLocks noChangeArrowheads="1"/>
          </p:cNvSpPr>
          <p:nvPr/>
        </p:nvSpPr>
        <p:spPr bwMode="auto">
          <a:xfrm>
            <a:off x="1930400" y="3338513"/>
            <a:ext cx="8204200" cy="900112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Abstrakt - działania Pana Jezusa na ziemi</a:t>
            </a:r>
          </a:p>
        </p:txBody>
      </p:sp>
      <p:sp>
        <p:nvSpPr>
          <p:cNvPr id="56" name="Line 4"/>
          <p:cNvSpPr>
            <a:spLocks noChangeShapeType="1"/>
          </p:cNvSpPr>
          <p:nvPr/>
        </p:nvSpPr>
        <p:spPr bwMode="auto">
          <a:xfrm>
            <a:off x="3810000" y="2195513"/>
            <a:ext cx="26368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1" name="Freeform 8"/>
          <p:cNvSpPr>
            <a:spLocks/>
          </p:cNvSpPr>
          <p:nvPr/>
        </p:nvSpPr>
        <p:spPr bwMode="auto">
          <a:xfrm>
            <a:off x="6453187" y="2195513"/>
            <a:ext cx="385765" cy="773112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3" name="Line 10"/>
          <p:cNvSpPr>
            <a:spLocks noChangeShapeType="1"/>
          </p:cNvSpPr>
          <p:nvPr/>
        </p:nvSpPr>
        <p:spPr bwMode="auto">
          <a:xfrm rot="-5400000">
            <a:off x="3086100" y="2932113"/>
            <a:ext cx="1447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5" name="Line 12"/>
          <p:cNvSpPr>
            <a:spLocks noChangeShapeType="1"/>
          </p:cNvSpPr>
          <p:nvPr/>
        </p:nvSpPr>
        <p:spPr bwMode="auto">
          <a:xfrm rot="5400000" flipV="1">
            <a:off x="2057400" y="2957513"/>
            <a:ext cx="1371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6" name="Line 13"/>
          <p:cNvSpPr>
            <a:spLocks noChangeShapeType="1"/>
          </p:cNvSpPr>
          <p:nvPr/>
        </p:nvSpPr>
        <p:spPr bwMode="auto">
          <a:xfrm>
            <a:off x="2819400" y="3643313"/>
            <a:ext cx="533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7" name="Line 14"/>
          <p:cNvSpPr>
            <a:spLocks noChangeShapeType="1"/>
          </p:cNvSpPr>
          <p:nvPr/>
        </p:nvSpPr>
        <p:spPr bwMode="auto">
          <a:xfrm rot="5400000" flipV="1">
            <a:off x="7454106" y="2905919"/>
            <a:ext cx="14430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8" name="Line 15"/>
          <p:cNvSpPr>
            <a:spLocks noChangeShapeType="1"/>
          </p:cNvSpPr>
          <p:nvPr/>
        </p:nvSpPr>
        <p:spPr bwMode="auto">
          <a:xfrm>
            <a:off x="6838953" y="2195513"/>
            <a:ext cx="1336674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auto">
          <a:xfrm>
            <a:off x="2057400" y="2201863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2" name="Line 22"/>
          <p:cNvSpPr>
            <a:spLocks noChangeShapeType="1"/>
          </p:cNvSpPr>
          <p:nvPr/>
        </p:nvSpPr>
        <p:spPr bwMode="auto">
          <a:xfrm>
            <a:off x="8199438" y="3643313"/>
            <a:ext cx="2300396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9" name="Line 31"/>
          <p:cNvSpPr>
            <a:spLocks noChangeShapeType="1"/>
          </p:cNvSpPr>
          <p:nvPr/>
        </p:nvSpPr>
        <p:spPr bwMode="auto">
          <a:xfrm>
            <a:off x="33528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0" name="Line 32"/>
          <p:cNvSpPr>
            <a:spLocks noChangeShapeType="1"/>
          </p:cNvSpPr>
          <p:nvPr/>
        </p:nvSpPr>
        <p:spPr bwMode="auto">
          <a:xfrm>
            <a:off x="3352800" y="4368800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1" name="Line 33"/>
          <p:cNvSpPr>
            <a:spLocks noChangeShapeType="1"/>
          </p:cNvSpPr>
          <p:nvPr/>
        </p:nvSpPr>
        <p:spPr bwMode="auto">
          <a:xfrm flipV="1">
            <a:off x="35814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2" name="Line 34"/>
          <p:cNvSpPr>
            <a:spLocks noChangeShapeType="1"/>
          </p:cNvSpPr>
          <p:nvPr/>
        </p:nvSpPr>
        <p:spPr bwMode="auto">
          <a:xfrm>
            <a:off x="3581400" y="3656013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64" name="Line 7"/>
          <p:cNvSpPr>
            <a:spLocks noChangeShapeType="1"/>
          </p:cNvSpPr>
          <p:nvPr/>
        </p:nvSpPr>
        <p:spPr bwMode="auto">
          <a:xfrm>
            <a:off x="6543676" y="2043113"/>
            <a:ext cx="1808163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65" name="Line 9"/>
          <p:cNvSpPr>
            <a:spLocks noChangeShapeType="1"/>
          </p:cNvSpPr>
          <p:nvPr/>
        </p:nvSpPr>
        <p:spPr bwMode="auto">
          <a:xfrm rot="-5400000">
            <a:off x="6306221" y="2543969"/>
            <a:ext cx="849312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66" name="Line 17"/>
          <p:cNvSpPr>
            <a:spLocks noChangeShapeType="1"/>
          </p:cNvSpPr>
          <p:nvPr/>
        </p:nvSpPr>
        <p:spPr bwMode="auto">
          <a:xfrm rot="5400000" flipV="1">
            <a:off x="7475538" y="2919413"/>
            <a:ext cx="1752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67" name="Line 23"/>
          <p:cNvSpPr>
            <a:spLocks noChangeShapeType="1"/>
          </p:cNvSpPr>
          <p:nvPr/>
        </p:nvSpPr>
        <p:spPr bwMode="auto">
          <a:xfrm>
            <a:off x="8351839" y="3795713"/>
            <a:ext cx="197983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8" name="Line 10"/>
          <p:cNvSpPr>
            <a:spLocks noChangeShapeType="1"/>
          </p:cNvSpPr>
          <p:nvPr/>
        </p:nvSpPr>
        <p:spPr bwMode="auto">
          <a:xfrm rot="16200000" flipV="1">
            <a:off x="6327496" y="3414558"/>
            <a:ext cx="813595" cy="904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9" name="Line 10"/>
          <p:cNvSpPr>
            <a:spLocks noChangeShapeType="1"/>
          </p:cNvSpPr>
          <p:nvPr/>
        </p:nvSpPr>
        <p:spPr bwMode="auto">
          <a:xfrm rot="16200000" flipV="1">
            <a:off x="6018245" y="3595291"/>
            <a:ext cx="1151732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97" name="Line 10"/>
          <p:cNvSpPr>
            <a:spLocks noChangeShapeType="1"/>
          </p:cNvSpPr>
          <p:nvPr/>
        </p:nvSpPr>
        <p:spPr bwMode="auto">
          <a:xfrm rot="16200000" flipV="1">
            <a:off x="6156326" y="2533651"/>
            <a:ext cx="849312" cy="20637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 dirty="0">
              <a:latin typeface="Arial" charset="0"/>
            </a:endParaRPr>
          </a:p>
        </p:txBody>
      </p:sp>
      <p:sp>
        <p:nvSpPr>
          <p:cNvPr id="116" name="Line 21"/>
          <p:cNvSpPr>
            <a:spLocks noChangeShapeType="1"/>
          </p:cNvSpPr>
          <p:nvPr/>
        </p:nvSpPr>
        <p:spPr bwMode="auto">
          <a:xfrm>
            <a:off x="1309162" y="2201863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23" name="Line 5"/>
          <p:cNvSpPr>
            <a:spLocks noChangeShapeType="1"/>
          </p:cNvSpPr>
          <p:nvPr/>
        </p:nvSpPr>
        <p:spPr bwMode="auto">
          <a:xfrm>
            <a:off x="4033839" y="3805238"/>
            <a:ext cx="271303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26" name="Grupa 25"/>
          <p:cNvGrpSpPr/>
          <p:nvPr/>
        </p:nvGrpSpPr>
        <p:grpSpPr>
          <a:xfrm>
            <a:off x="9294848" y="1921242"/>
            <a:ext cx="2388438" cy="900246"/>
            <a:chOff x="8729052" y="3653745"/>
            <a:chExt cx="3032963" cy="1143179"/>
          </a:xfrm>
        </p:grpSpPr>
        <p:sp>
          <p:nvSpPr>
            <p:cNvPr id="27" name="Line 6"/>
            <p:cNvSpPr>
              <a:spLocks noChangeShapeType="1"/>
            </p:cNvSpPr>
            <p:nvPr/>
          </p:nvSpPr>
          <p:spPr bwMode="auto">
            <a:xfrm>
              <a:off x="10931208" y="4475283"/>
              <a:ext cx="830807" cy="1"/>
            </a:xfrm>
            <a:prstGeom prst="line">
              <a:avLst/>
            </a:prstGeom>
            <a:noFill/>
            <a:ln w="57150">
              <a:solidFill>
                <a:srgbClr val="AD8B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endParaRPr lang="pl-PL" sz="1200"/>
            </a:p>
          </p:txBody>
        </p:sp>
        <p:sp>
          <p:nvSpPr>
            <p:cNvPr id="28" name="Line 5"/>
            <p:cNvSpPr>
              <a:spLocks noChangeShapeType="1"/>
            </p:cNvSpPr>
            <p:nvPr/>
          </p:nvSpPr>
          <p:spPr bwMode="auto">
            <a:xfrm flipV="1">
              <a:off x="10931208" y="4691538"/>
              <a:ext cx="830807" cy="1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endParaRPr lang="pl-PL" sz="1200"/>
            </a:p>
          </p:txBody>
        </p:sp>
        <p:sp>
          <p:nvSpPr>
            <p:cNvPr id="29" name="Line 6"/>
            <p:cNvSpPr>
              <a:spLocks noChangeShapeType="1"/>
            </p:cNvSpPr>
            <p:nvPr/>
          </p:nvSpPr>
          <p:spPr bwMode="auto">
            <a:xfrm flipV="1">
              <a:off x="10931208" y="4255659"/>
              <a:ext cx="830807" cy="3370"/>
            </a:xfrm>
            <a:prstGeom prst="line">
              <a:avLst/>
            </a:prstGeom>
            <a:noFill/>
            <a:ln w="57150">
              <a:solidFill>
                <a:srgbClr val="2D892D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</a:pPr>
              <a:endParaRPr lang="pl-PL" sz="1200">
                <a:latin typeface="Arial" charset="0"/>
              </a:endParaRPr>
            </a:p>
          </p:txBody>
        </p:sp>
        <p:sp>
          <p:nvSpPr>
            <p:cNvPr id="30" name="Line 13"/>
            <p:cNvSpPr>
              <a:spLocks noChangeShapeType="1"/>
            </p:cNvSpPr>
            <p:nvPr/>
          </p:nvSpPr>
          <p:spPr bwMode="auto">
            <a:xfrm flipV="1">
              <a:off x="10931208" y="4032661"/>
              <a:ext cx="830807" cy="6742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 sz="1200">
                <a:latin typeface="Arial" charset="0"/>
              </a:endParaRPr>
            </a:p>
          </p:txBody>
        </p:sp>
        <p:sp>
          <p:nvSpPr>
            <p:cNvPr id="31" name="pole tekstowe 1"/>
            <p:cNvSpPr txBox="1">
              <a:spLocks noChangeArrowheads="1"/>
            </p:cNvSpPr>
            <p:nvPr/>
          </p:nvSpPr>
          <p:spPr bwMode="auto">
            <a:xfrm>
              <a:off x="8729052" y="3653745"/>
              <a:ext cx="2308776" cy="1143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b="1" dirty="0"/>
                <a:t>Legenda: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Pan Jezus Chrystus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Lud Izraela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Ludzie na ziemi - poganie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Kościół </a:t>
              </a:r>
              <a:r>
                <a:rPr lang="mr-IN" altLang="pl-PL" sz="1050" dirty="0"/>
                <a:t>–</a:t>
              </a:r>
              <a:r>
                <a:rPr lang="pl-PL" altLang="pl-PL" sz="1050" dirty="0"/>
                <a:t> Ciało Chrystusa</a:t>
              </a:r>
            </a:p>
          </p:txBody>
        </p:sp>
      </p:grpSp>
      <p:grpSp>
        <p:nvGrpSpPr>
          <p:cNvPr id="32" name="Grupa 31"/>
          <p:cNvGrpSpPr/>
          <p:nvPr/>
        </p:nvGrpSpPr>
        <p:grpSpPr>
          <a:xfrm>
            <a:off x="2925662" y="2807299"/>
            <a:ext cx="429376" cy="655918"/>
            <a:chOff x="2957194" y="2798382"/>
            <a:chExt cx="419732" cy="641186"/>
          </a:xfrm>
        </p:grpSpPr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2957194" y="3002294"/>
              <a:ext cx="419732" cy="0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  <p:sp>
          <p:nvSpPr>
            <p:cNvPr id="34" name="Line 32"/>
            <p:cNvSpPr>
              <a:spLocks noChangeShapeType="1"/>
            </p:cNvSpPr>
            <p:nvPr/>
          </p:nvSpPr>
          <p:spPr bwMode="auto">
            <a:xfrm flipV="1">
              <a:off x="3167060" y="2798382"/>
              <a:ext cx="1" cy="641186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20692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5" name="Grupa 4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40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2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3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Jezus a życie człowieka</a:t>
            </a:r>
            <a:endParaRPr lang="pl-PL" dirty="0"/>
          </a:p>
        </p:txBody>
      </p:sp>
      <p:sp>
        <p:nvSpPr>
          <p:cNvPr id="53" name="PoleTekstowe 52"/>
          <p:cNvSpPr txBox="1"/>
          <p:nvPr/>
        </p:nvSpPr>
        <p:spPr>
          <a:xfrm>
            <a:off x="105106" y="4466899"/>
            <a:ext cx="83221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 smtClean="0"/>
              <a:t>Wierzę w (</a:t>
            </a:r>
            <a:r>
              <a:rPr lang="mr-IN" i="1" dirty="0" smtClean="0"/>
              <a:t>…</a:t>
            </a:r>
            <a:r>
              <a:rPr lang="pl-PL" i="1" dirty="0" smtClean="0"/>
              <a:t>) Pana </a:t>
            </a:r>
            <a:r>
              <a:rPr lang="pl-PL" i="1" dirty="0"/>
              <a:t>Jezusa Chrystusa, Syna Bożego jednorodzonego, </a:t>
            </a:r>
            <a:r>
              <a:rPr lang="pl-PL" i="1" dirty="0" smtClean="0"/>
              <a:t>który z Ojca jest (1) zrodzony przed wszystkimi wiekami. (</a:t>
            </a:r>
            <a:r>
              <a:rPr lang="mr-IN" i="1" dirty="0" smtClean="0"/>
              <a:t>…</a:t>
            </a:r>
            <a:r>
              <a:rPr lang="pl-PL" i="1" dirty="0" smtClean="0"/>
              <a:t>) a przez Niego (2) wszystko się stało. </a:t>
            </a:r>
          </a:p>
          <a:p>
            <a:r>
              <a:rPr lang="pl-PL" i="1" dirty="0" smtClean="0"/>
              <a:t>On </a:t>
            </a:r>
            <a:r>
              <a:rPr lang="pl-PL" i="1" dirty="0"/>
              <a:t>to dla nas ludzi i dla naszego zbawienia </a:t>
            </a:r>
            <a:r>
              <a:rPr lang="pl-PL" i="1" dirty="0" smtClean="0"/>
              <a:t>(3) zstąpił </a:t>
            </a:r>
            <a:r>
              <a:rPr lang="pl-PL" i="1" dirty="0"/>
              <a:t>z nieba i za sprawą Ducha Świętego przyjął ciało z Maryi Dziewicy i stał się człowiekiem. </a:t>
            </a:r>
            <a:endParaRPr lang="pl-PL" i="1" dirty="0" smtClean="0"/>
          </a:p>
          <a:p>
            <a:r>
              <a:rPr lang="pl-PL" i="1" dirty="0" smtClean="0"/>
              <a:t>(4) Ukrzyżowany </a:t>
            </a:r>
            <a:r>
              <a:rPr lang="pl-PL" i="1" dirty="0"/>
              <a:t>również za nas, pod Poncjuszem Piłatem został umęczony i </a:t>
            </a:r>
            <a:r>
              <a:rPr lang="pl-PL" i="1" dirty="0" smtClean="0"/>
              <a:t>(5) pogrzebany</a:t>
            </a:r>
            <a:r>
              <a:rPr lang="pl-PL" i="1" dirty="0"/>
              <a:t>. </a:t>
            </a:r>
            <a:r>
              <a:rPr lang="pl-PL" i="1" dirty="0" smtClean="0"/>
              <a:t>(6) Zmartwychwstał </a:t>
            </a:r>
            <a:r>
              <a:rPr lang="pl-PL" i="1" dirty="0"/>
              <a:t>trzeciego dnia jak oznajmia Pismo. </a:t>
            </a:r>
            <a:endParaRPr lang="pl-PL" i="1" dirty="0" smtClean="0"/>
          </a:p>
          <a:p>
            <a:r>
              <a:rPr lang="pl-PL" i="1" dirty="0" smtClean="0"/>
              <a:t>(7) Wstąpił </a:t>
            </a:r>
            <a:r>
              <a:rPr lang="pl-PL" i="1" dirty="0"/>
              <a:t>do nieba; </a:t>
            </a:r>
            <a:r>
              <a:rPr lang="pl-PL" i="1" dirty="0" smtClean="0"/>
              <a:t>siedzi </a:t>
            </a:r>
            <a:r>
              <a:rPr lang="pl-PL" i="1" dirty="0"/>
              <a:t>po prawicy Ojca. I </a:t>
            </a:r>
            <a:r>
              <a:rPr lang="pl-PL" i="1" dirty="0" smtClean="0"/>
              <a:t>(8) powtórnie </a:t>
            </a:r>
            <a:r>
              <a:rPr lang="pl-PL" i="1" dirty="0"/>
              <a:t>przyjdzie w chwale sądzić żywych i umarłych; a Królestwu Jego nie będzie końca.</a:t>
            </a:r>
          </a:p>
        </p:txBody>
      </p:sp>
      <p:sp>
        <p:nvSpPr>
          <p:cNvPr id="34" name="Line 4"/>
          <p:cNvSpPr>
            <a:spLocks noChangeShapeType="1"/>
          </p:cNvSpPr>
          <p:nvPr/>
        </p:nvSpPr>
        <p:spPr bwMode="auto">
          <a:xfrm>
            <a:off x="3797302" y="2503489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5" name="Line 14"/>
          <p:cNvSpPr>
            <a:spLocks noChangeShapeType="1"/>
          </p:cNvSpPr>
          <p:nvPr/>
        </p:nvSpPr>
        <p:spPr bwMode="auto">
          <a:xfrm rot="5400000" flipV="1">
            <a:off x="6456364" y="3036889"/>
            <a:ext cx="10826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6" name="Line 15"/>
          <p:cNvSpPr>
            <a:spLocks noChangeShapeType="1"/>
          </p:cNvSpPr>
          <p:nvPr/>
        </p:nvSpPr>
        <p:spPr bwMode="auto">
          <a:xfrm>
            <a:off x="6048377" y="2503489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7" name="AutoShape 2"/>
          <p:cNvSpPr>
            <a:spLocks noChangeArrowheads="1"/>
          </p:cNvSpPr>
          <p:nvPr/>
        </p:nvSpPr>
        <p:spPr bwMode="auto">
          <a:xfrm>
            <a:off x="7056440" y="3146425"/>
            <a:ext cx="1370806" cy="608015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Królestwo Mesjasza</a:t>
            </a:r>
          </a:p>
        </p:txBody>
      </p:sp>
      <p:sp>
        <p:nvSpPr>
          <p:cNvPr id="39" name="Line 22"/>
          <p:cNvSpPr>
            <a:spLocks noChangeShapeType="1"/>
          </p:cNvSpPr>
          <p:nvPr/>
        </p:nvSpPr>
        <p:spPr bwMode="auto">
          <a:xfrm>
            <a:off x="7015163" y="3589338"/>
            <a:ext cx="20701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1" name="Line 10"/>
          <p:cNvSpPr>
            <a:spLocks noChangeShapeType="1"/>
          </p:cNvSpPr>
          <p:nvPr/>
        </p:nvSpPr>
        <p:spPr bwMode="auto">
          <a:xfrm rot="-5400000">
            <a:off x="3124262" y="3064059"/>
            <a:ext cx="1137016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4" name="Line 12"/>
          <p:cNvSpPr>
            <a:spLocks noChangeShapeType="1"/>
          </p:cNvSpPr>
          <p:nvPr/>
        </p:nvSpPr>
        <p:spPr bwMode="auto">
          <a:xfrm rot="5400000">
            <a:off x="2085049" y="3074571"/>
            <a:ext cx="1086216" cy="437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5" name="Line 13"/>
          <p:cNvSpPr>
            <a:spLocks noChangeShapeType="1"/>
          </p:cNvSpPr>
          <p:nvPr/>
        </p:nvSpPr>
        <p:spPr bwMode="auto">
          <a:xfrm>
            <a:off x="2702170" y="3619867"/>
            <a:ext cx="533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6" name="Line 21"/>
          <p:cNvSpPr>
            <a:spLocks noChangeShapeType="1"/>
          </p:cNvSpPr>
          <p:nvPr/>
        </p:nvSpPr>
        <p:spPr bwMode="auto">
          <a:xfrm>
            <a:off x="1863237" y="2503489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7" name="Line 31"/>
          <p:cNvSpPr>
            <a:spLocks noChangeShapeType="1"/>
          </p:cNvSpPr>
          <p:nvPr/>
        </p:nvSpPr>
        <p:spPr bwMode="auto">
          <a:xfrm>
            <a:off x="3235570" y="3619868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8" name="Line 32"/>
          <p:cNvSpPr>
            <a:spLocks noChangeShapeType="1"/>
          </p:cNvSpPr>
          <p:nvPr/>
        </p:nvSpPr>
        <p:spPr bwMode="auto">
          <a:xfrm>
            <a:off x="3235570" y="4345354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9" name="Line 33"/>
          <p:cNvSpPr>
            <a:spLocks noChangeShapeType="1"/>
          </p:cNvSpPr>
          <p:nvPr/>
        </p:nvSpPr>
        <p:spPr bwMode="auto">
          <a:xfrm flipV="1">
            <a:off x="3464170" y="3619868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0" name="Line 34"/>
          <p:cNvSpPr>
            <a:spLocks noChangeShapeType="1"/>
          </p:cNvSpPr>
          <p:nvPr/>
        </p:nvSpPr>
        <p:spPr bwMode="auto">
          <a:xfrm>
            <a:off x="3464170" y="3632567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9" name="Line 21"/>
          <p:cNvSpPr>
            <a:spLocks noChangeShapeType="1"/>
          </p:cNvSpPr>
          <p:nvPr/>
        </p:nvSpPr>
        <p:spPr bwMode="auto">
          <a:xfrm>
            <a:off x="1114999" y="2503489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grpSp>
        <p:nvGrpSpPr>
          <p:cNvPr id="6" name="Grupa 5"/>
          <p:cNvGrpSpPr/>
          <p:nvPr/>
        </p:nvGrpSpPr>
        <p:grpSpPr>
          <a:xfrm>
            <a:off x="2925662" y="2807299"/>
            <a:ext cx="429376" cy="655918"/>
            <a:chOff x="2957194" y="2798382"/>
            <a:chExt cx="419732" cy="641186"/>
          </a:xfrm>
        </p:grpSpPr>
        <p:sp>
          <p:nvSpPr>
            <p:cNvPr id="60" name="Line 32"/>
            <p:cNvSpPr>
              <a:spLocks noChangeShapeType="1"/>
            </p:cNvSpPr>
            <p:nvPr/>
          </p:nvSpPr>
          <p:spPr bwMode="auto">
            <a:xfrm>
              <a:off x="2957194" y="3002294"/>
              <a:ext cx="419732" cy="0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  <p:sp>
          <p:nvSpPr>
            <p:cNvPr id="61" name="Line 32"/>
            <p:cNvSpPr>
              <a:spLocks noChangeShapeType="1"/>
            </p:cNvSpPr>
            <p:nvPr/>
          </p:nvSpPr>
          <p:spPr bwMode="auto">
            <a:xfrm flipV="1">
              <a:off x="3167060" y="2798382"/>
              <a:ext cx="1" cy="641186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</p:grpSp>
      <p:sp>
        <p:nvSpPr>
          <p:cNvPr id="54" name="Oval 26"/>
          <p:cNvSpPr>
            <a:spLocks noChangeArrowheads="1"/>
          </p:cNvSpPr>
          <p:nvPr/>
        </p:nvSpPr>
        <p:spPr bwMode="auto">
          <a:xfrm>
            <a:off x="3020482" y="420225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5</a:t>
            </a:r>
          </a:p>
        </p:txBody>
      </p:sp>
      <p:sp>
        <p:nvSpPr>
          <p:cNvPr id="55" name="Oval 28"/>
          <p:cNvSpPr>
            <a:spLocks noChangeArrowheads="1"/>
          </p:cNvSpPr>
          <p:nvPr/>
        </p:nvSpPr>
        <p:spPr bwMode="auto">
          <a:xfrm>
            <a:off x="1014986" y="218853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</a:t>
            </a:r>
          </a:p>
        </p:txBody>
      </p:sp>
      <p:sp>
        <p:nvSpPr>
          <p:cNvPr id="56" name="Oval 29"/>
          <p:cNvSpPr>
            <a:spLocks noChangeArrowheads="1"/>
          </p:cNvSpPr>
          <p:nvPr/>
        </p:nvSpPr>
        <p:spPr bwMode="auto">
          <a:xfrm>
            <a:off x="2906955" y="3396128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4</a:t>
            </a:r>
          </a:p>
        </p:txBody>
      </p:sp>
      <p:sp>
        <p:nvSpPr>
          <p:cNvPr id="57" name="Oval 30"/>
          <p:cNvSpPr>
            <a:spLocks noChangeArrowheads="1"/>
          </p:cNvSpPr>
          <p:nvPr/>
        </p:nvSpPr>
        <p:spPr bwMode="auto">
          <a:xfrm>
            <a:off x="1677767" y="2212973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2</a:t>
            </a:r>
          </a:p>
        </p:txBody>
      </p:sp>
      <p:sp>
        <p:nvSpPr>
          <p:cNvPr id="58" name="Oval 29"/>
          <p:cNvSpPr>
            <a:spLocks noChangeArrowheads="1"/>
          </p:cNvSpPr>
          <p:nvPr/>
        </p:nvSpPr>
        <p:spPr bwMode="auto">
          <a:xfrm>
            <a:off x="2349744" y="339612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3</a:t>
            </a:r>
          </a:p>
        </p:txBody>
      </p:sp>
      <p:sp>
        <p:nvSpPr>
          <p:cNvPr id="63" name="Oval 26"/>
          <p:cNvSpPr>
            <a:spLocks noChangeArrowheads="1"/>
          </p:cNvSpPr>
          <p:nvPr/>
        </p:nvSpPr>
        <p:spPr bwMode="auto">
          <a:xfrm>
            <a:off x="3358573" y="339612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6</a:t>
            </a:r>
          </a:p>
        </p:txBody>
      </p:sp>
      <p:sp>
        <p:nvSpPr>
          <p:cNvPr id="64" name="Oval 26"/>
          <p:cNvSpPr>
            <a:spLocks noChangeArrowheads="1"/>
          </p:cNvSpPr>
          <p:nvPr/>
        </p:nvSpPr>
        <p:spPr bwMode="auto">
          <a:xfrm>
            <a:off x="3579069" y="2264472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 smtClean="0">
                <a:latin typeface="Arial" charset="0"/>
              </a:rPr>
              <a:t>7</a:t>
            </a:r>
            <a:endParaRPr lang="pl-PL" sz="1200" b="1" dirty="0">
              <a:latin typeface="Arial" charset="0"/>
            </a:endParaRPr>
          </a:p>
        </p:txBody>
      </p:sp>
      <p:sp>
        <p:nvSpPr>
          <p:cNvPr id="65" name="Oval 26"/>
          <p:cNvSpPr>
            <a:spLocks noChangeArrowheads="1"/>
          </p:cNvSpPr>
          <p:nvPr/>
        </p:nvSpPr>
        <p:spPr bwMode="auto">
          <a:xfrm>
            <a:off x="6704807" y="3396863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8</a:t>
            </a:r>
          </a:p>
        </p:txBody>
      </p:sp>
      <p:sp>
        <p:nvSpPr>
          <p:cNvPr id="66" name="Text Box 4"/>
          <p:cNvSpPr txBox="1">
            <a:spLocks noChangeArrowheads="1"/>
          </p:cNvSpPr>
          <p:nvPr/>
        </p:nvSpPr>
        <p:spPr bwMode="auto">
          <a:xfrm>
            <a:off x="8212138" y="5163040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</p:spTree>
    <p:extLst>
      <p:ext uri="{BB962C8B-B14F-4D97-AF65-F5344CB8AC3E}">
        <p14:creationId xmlns:p14="http://schemas.microsoft.com/office/powerpoint/2010/main" val="1702962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5" name="Grupa 4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40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2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3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Jezus a życie człowieka</a:t>
            </a:r>
            <a:endParaRPr lang="pl-PL" dirty="0"/>
          </a:p>
        </p:txBody>
      </p:sp>
      <p:sp>
        <p:nvSpPr>
          <p:cNvPr id="53" name="PoleTekstowe 52"/>
          <p:cNvSpPr txBox="1"/>
          <p:nvPr/>
        </p:nvSpPr>
        <p:spPr>
          <a:xfrm>
            <a:off x="493984" y="4834758"/>
            <a:ext cx="91865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Ważne punkty w życiu człowieka:</a:t>
            </a:r>
          </a:p>
          <a:p>
            <a:r>
              <a:rPr lang="pl-PL" dirty="0"/>
              <a:t>#1. Człowiek się rodzi</a:t>
            </a:r>
          </a:p>
          <a:p>
            <a:r>
              <a:rPr lang="pl-PL" dirty="0"/>
              <a:t>#2. Człowiek żyje na ziemi.</a:t>
            </a:r>
          </a:p>
          <a:p>
            <a:r>
              <a:rPr lang="pl-PL" dirty="0"/>
              <a:t>#3. Człowiek umiera zstępując do krainy umarłych (hebr. </a:t>
            </a:r>
            <a:r>
              <a:rPr lang="pl-PL" i="1" dirty="0" err="1"/>
              <a:t>szeol</a:t>
            </a:r>
            <a:r>
              <a:rPr lang="pl-PL" dirty="0"/>
              <a:t>, gr. </a:t>
            </a:r>
            <a:r>
              <a:rPr lang="pl-PL" i="1" dirty="0"/>
              <a:t>hades</a:t>
            </a:r>
            <a:r>
              <a:rPr lang="pl-PL" dirty="0"/>
              <a:t>).</a:t>
            </a:r>
          </a:p>
          <a:p>
            <a:r>
              <a:rPr lang="pl-PL" dirty="0"/>
              <a:t>#4. Człowiek zmartwychwstaje.</a:t>
            </a:r>
          </a:p>
          <a:p>
            <a:r>
              <a:rPr lang="pl-PL" dirty="0"/>
              <a:t>#5. Zmartwychwstały staje przez Wielkim Białym Tronem gdzie otrzymuje sprawiedliwy wyrok.</a:t>
            </a:r>
          </a:p>
        </p:txBody>
      </p:sp>
      <p:sp>
        <p:nvSpPr>
          <p:cNvPr id="34" name="Line 4"/>
          <p:cNvSpPr>
            <a:spLocks noChangeShapeType="1"/>
          </p:cNvSpPr>
          <p:nvPr/>
        </p:nvSpPr>
        <p:spPr bwMode="auto">
          <a:xfrm>
            <a:off x="3797302" y="2503489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5" name="Line 14"/>
          <p:cNvSpPr>
            <a:spLocks noChangeShapeType="1"/>
          </p:cNvSpPr>
          <p:nvPr/>
        </p:nvSpPr>
        <p:spPr bwMode="auto">
          <a:xfrm rot="5400000" flipV="1">
            <a:off x="6456364" y="3036889"/>
            <a:ext cx="10826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6" name="Line 15"/>
          <p:cNvSpPr>
            <a:spLocks noChangeShapeType="1"/>
          </p:cNvSpPr>
          <p:nvPr/>
        </p:nvSpPr>
        <p:spPr bwMode="auto">
          <a:xfrm>
            <a:off x="6048377" y="2503489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7" name="AutoShape 2"/>
          <p:cNvSpPr>
            <a:spLocks noChangeArrowheads="1"/>
          </p:cNvSpPr>
          <p:nvPr/>
        </p:nvSpPr>
        <p:spPr bwMode="auto">
          <a:xfrm>
            <a:off x="7056440" y="3146425"/>
            <a:ext cx="1370806" cy="608015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Królestwo Mesjasza</a:t>
            </a:r>
          </a:p>
        </p:txBody>
      </p:sp>
      <p:sp>
        <p:nvSpPr>
          <p:cNvPr id="39" name="Line 22"/>
          <p:cNvSpPr>
            <a:spLocks noChangeShapeType="1"/>
          </p:cNvSpPr>
          <p:nvPr/>
        </p:nvSpPr>
        <p:spPr bwMode="auto">
          <a:xfrm>
            <a:off x="7015163" y="3589338"/>
            <a:ext cx="20701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1" name="Line 10"/>
          <p:cNvSpPr>
            <a:spLocks noChangeShapeType="1"/>
          </p:cNvSpPr>
          <p:nvPr/>
        </p:nvSpPr>
        <p:spPr bwMode="auto">
          <a:xfrm rot="-5400000">
            <a:off x="3124262" y="3064059"/>
            <a:ext cx="1137016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4" name="Line 12"/>
          <p:cNvSpPr>
            <a:spLocks noChangeShapeType="1"/>
          </p:cNvSpPr>
          <p:nvPr/>
        </p:nvSpPr>
        <p:spPr bwMode="auto">
          <a:xfrm rot="5400000">
            <a:off x="2085049" y="3074571"/>
            <a:ext cx="1086216" cy="437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5" name="Line 13"/>
          <p:cNvSpPr>
            <a:spLocks noChangeShapeType="1"/>
          </p:cNvSpPr>
          <p:nvPr/>
        </p:nvSpPr>
        <p:spPr bwMode="auto">
          <a:xfrm>
            <a:off x="2702170" y="3619867"/>
            <a:ext cx="533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6" name="Line 21"/>
          <p:cNvSpPr>
            <a:spLocks noChangeShapeType="1"/>
          </p:cNvSpPr>
          <p:nvPr/>
        </p:nvSpPr>
        <p:spPr bwMode="auto">
          <a:xfrm>
            <a:off x="1863237" y="2503489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7" name="Line 31"/>
          <p:cNvSpPr>
            <a:spLocks noChangeShapeType="1"/>
          </p:cNvSpPr>
          <p:nvPr/>
        </p:nvSpPr>
        <p:spPr bwMode="auto">
          <a:xfrm>
            <a:off x="3235570" y="3619868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8" name="Line 32"/>
          <p:cNvSpPr>
            <a:spLocks noChangeShapeType="1"/>
          </p:cNvSpPr>
          <p:nvPr/>
        </p:nvSpPr>
        <p:spPr bwMode="auto">
          <a:xfrm>
            <a:off x="3235570" y="4345354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9" name="Line 33"/>
          <p:cNvSpPr>
            <a:spLocks noChangeShapeType="1"/>
          </p:cNvSpPr>
          <p:nvPr/>
        </p:nvSpPr>
        <p:spPr bwMode="auto">
          <a:xfrm flipV="1">
            <a:off x="3464170" y="3619868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0" name="Line 34"/>
          <p:cNvSpPr>
            <a:spLocks noChangeShapeType="1"/>
          </p:cNvSpPr>
          <p:nvPr/>
        </p:nvSpPr>
        <p:spPr bwMode="auto">
          <a:xfrm>
            <a:off x="3464170" y="3632567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9" name="Line 21"/>
          <p:cNvSpPr>
            <a:spLocks noChangeShapeType="1"/>
          </p:cNvSpPr>
          <p:nvPr/>
        </p:nvSpPr>
        <p:spPr bwMode="auto">
          <a:xfrm>
            <a:off x="1114999" y="2503489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grpSp>
        <p:nvGrpSpPr>
          <p:cNvPr id="6" name="Grupa 5"/>
          <p:cNvGrpSpPr/>
          <p:nvPr/>
        </p:nvGrpSpPr>
        <p:grpSpPr>
          <a:xfrm>
            <a:off x="2925662" y="2807299"/>
            <a:ext cx="429376" cy="655918"/>
            <a:chOff x="2957194" y="2798382"/>
            <a:chExt cx="419732" cy="641186"/>
          </a:xfrm>
        </p:grpSpPr>
        <p:sp>
          <p:nvSpPr>
            <p:cNvPr id="60" name="Line 32"/>
            <p:cNvSpPr>
              <a:spLocks noChangeShapeType="1"/>
            </p:cNvSpPr>
            <p:nvPr/>
          </p:nvSpPr>
          <p:spPr bwMode="auto">
            <a:xfrm>
              <a:off x="2957194" y="3002294"/>
              <a:ext cx="419732" cy="0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  <p:sp>
          <p:nvSpPr>
            <p:cNvPr id="61" name="Line 32"/>
            <p:cNvSpPr>
              <a:spLocks noChangeShapeType="1"/>
            </p:cNvSpPr>
            <p:nvPr/>
          </p:nvSpPr>
          <p:spPr bwMode="auto">
            <a:xfrm flipV="1">
              <a:off x="3167060" y="2798382"/>
              <a:ext cx="1" cy="641186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</p:grp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8212138" y="5163040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</p:spTree>
    <p:extLst>
      <p:ext uri="{BB962C8B-B14F-4D97-AF65-F5344CB8AC3E}">
        <p14:creationId xmlns:p14="http://schemas.microsoft.com/office/powerpoint/2010/main" val="211943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ytuł 6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Część #2</a:t>
            </a:r>
            <a:br>
              <a:rPr lang="pl-PL" dirty="0"/>
            </a:br>
            <a:r>
              <a:rPr lang="pl-PL" dirty="0"/>
              <a:t>Przyszłość </a:t>
            </a:r>
          </a:p>
        </p:txBody>
      </p:sp>
      <p:sp>
        <p:nvSpPr>
          <p:cNvPr id="63" name="Symbol zastępczy tekstu 6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7884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ytuł 6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Część #2.1</a:t>
            </a:r>
            <a:br>
              <a:rPr lang="pl-PL" smtClean="0"/>
            </a:br>
            <a:r>
              <a:rPr lang="pl-PL" smtClean="0"/>
              <a:t>Słowo prawdy: Szeroka droga, która prowadzi na zatracenie.</a:t>
            </a:r>
            <a:endParaRPr lang="pl-PL" dirty="0"/>
          </a:p>
        </p:txBody>
      </p:sp>
      <p:sp>
        <p:nvSpPr>
          <p:cNvPr id="63" name="Symbol zastępczy tekstu 62"/>
          <p:cNvSpPr>
            <a:spLocks noGrp="1"/>
          </p:cNvSpPr>
          <p:nvPr>
            <p:ph type="body" idx="1"/>
          </p:nvPr>
        </p:nvSpPr>
        <p:spPr>
          <a:xfrm>
            <a:off x="3798276" y="4589463"/>
            <a:ext cx="7549173" cy="1500187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pl-PL" dirty="0" smtClean="0"/>
              <a:t>Wchodźcie przez ciasną bramę. </a:t>
            </a:r>
          </a:p>
          <a:p>
            <a:pPr algn="l"/>
            <a:r>
              <a:rPr lang="pl-PL" dirty="0" smtClean="0"/>
              <a:t>	Bo szeroka jest brama i przestronna ta droga, która prowadzi do zguby, </a:t>
            </a:r>
            <a:br>
              <a:rPr lang="pl-PL" dirty="0" smtClean="0"/>
            </a:br>
            <a:r>
              <a:rPr lang="pl-PL" dirty="0" smtClean="0"/>
              <a:t>		a wielu jest takich, którzy przez nią wchodzą.</a:t>
            </a:r>
          </a:p>
          <a:p>
            <a:pPr algn="l"/>
            <a:r>
              <a:rPr lang="pl-PL" dirty="0" smtClean="0"/>
              <a:t>	Jakże ciasna jest brama i wąska droga, która prowadzi do życia, </a:t>
            </a:r>
            <a:br>
              <a:rPr lang="pl-PL" dirty="0" smtClean="0"/>
            </a:br>
            <a:r>
              <a:rPr lang="pl-PL" dirty="0" smtClean="0"/>
              <a:t>		a mało jest takich, którzy ją znajdują!</a:t>
            </a:r>
          </a:p>
          <a:p>
            <a:pPr algn="l"/>
            <a:r>
              <a:rPr lang="pl-PL" dirty="0" smtClean="0"/>
              <a:t>						(Mt 7:13-14)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7070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Życie człowieka</a:t>
            </a: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0" name="PoleTekstowe 29"/>
          <p:cNvSpPr txBox="1"/>
          <p:nvPr/>
        </p:nvSpPr>
        <p:spPr>
          <a:xfrm>
            <a:off x="493984" y="4834758"/>
            <a:ext cx="91865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Ważne punkty w życiu człowieka: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Człowiek się rodzi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/>
              <a:t>Człowiek żyje na ziemi.</a:t>
            </a:r>
            <a:endParaRPr lang="pl-PL" dirty="0"/>
          </a:p>
          <a:p>
            <a:pPr marL="342900" indent="-342900">
              <a:buFont typeface="+mj-lt"/>
              <a:buAutoNum type="arabicPeriod"/>
            </a:pPr>
            <a:r>
              <a:rPr lang="pl-PL" dirty="0" smtClean="0"/>
              <a:t>Człowiek umiera </a:t>
            </a:r>
            <a:r>
              <a:rPr lang="pl-PL" dirty="0"/>
              <a:t>zstępując do krainy umarłych (hebr. </a:t>
            </a:r>
            <a:r>
              <a:rPr lang="pl-PL" i="1" dirty="0" err="1"/>
              <a:t>szeol</a:t>
            </a:r>
            <a:r>
              <a:rPr lang="pl-PL" dirty="0"/>
              <a:t>, gr. </a:t>
            </a:r>
            <a:r>
              <a:rPr lang="pl-PL" i="1" dirty="0"/>
              <a:t>hades</a:t>
            </a:r>
            <a:r>
              <a:rPr lang="pl-PL" dirty="0"/>
              <a:t>).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Człowiek zmartwychwstaje.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Zmartwychwstały staje przez Wielkim Białym Tronem gdzie otrzymuje sprawiedliwy wyrok.</a:t>
            </a:r>
          </a:p>
        </p:txBody>
      </p:sp>
      <p:sp>
        <p:nvSpPr>
          <p:cNvPr id="31" name="Oval 26"/>
          <p:cNvSpPr>
            <a:spLocks noChangeArrowheads="1"/>
          </p:cNvSpPr>
          <p:nvPr/>
        </p:nvSpPr>
        <p:spPr bwMode="auto">
          <a:xfrm>
            <a:off x="8486775" y="3464200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5</a:t>
            </a:r>
          </a:p>
        </p:txBody>
      </p:sp>
      <p:sp>
        <p:nvSpPr>
          <p:cNvPr id="32" name="Oval 28"/>
          <p:cNvSpPr>
            <a:spLocks noChangeArrowheads="1"/>
          </p:cNvSpPr>
          <p:nvPr/>
        </p:nvSpPr>
        <p:spPr bwMode="auto">
          <a:xfrm>
            <a:off x="3381145" y="3841752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</a:t>
            </a:r>
          </a:p>
        </p:txBody>
      </p:sp>
      <p:sp>
        <p:nvSpPr>
          <p:cNvPr id="33" name="Oval 29"/>
          <p:cNvSpPr>
            <a:spLocks noChangeArrowheads="1"/>
          </p:cNvSpPr>
          <p:nvPr/>
        </p:nvSpPr>
        <p:spPr bwMode="auto">
          <a:xfrm>
            <a:off x="8227220" y="407818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4</a:t>
            </a:r>
          </a:p>
        </p:txBody>
      </p:sp>
      <p:sp>
        <p:nvSpPr>
          <p:cNvPr id="34" name="Oval 30"/>
          <p:cNvSpPr>
            <a:spLocks noChangeArrowheads="1"/>
          </p:cNvSpPr>
          <p:nvPr/>
        </p:nvSpPr>
        <p:spPr bwMode="auto">
          <a:xfrm>
            <a:off x="4418012" y="3958431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2</a:t>
            </a:r>
          </a:p>
        </p:txBody>
      </p:sp>
      <p:sp>
        <p:nvSpPr>
          <p:cNvPr id="35" name="Oval 29"/>
          <p:cNvSpPr>
            <a:spLocks noChangeArrowheads="1"/>
          </p:cNvSpPr>
          <p:nvPr/>
        </p:nvSpPr>
        <p:spPr bwMode="auto">
          <a:xfrm>
            <a:off x="5559971" y="4022726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5627843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Człowiek się rodzi i żyje</a:t>
            </a: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8" name="pole tekstowe 59"/>
          <p:cNvSpPr txBox="1">
            <a:spLocks noChangeArrowheads="1"/>
          </p:cNvSpPr>
          <p:nvPr/>
        </p:nvSpPr>
        <p:spPr bwMode="auto">
          <a:xfrm>
            <a:off x="386805" y="4414079"/>
            <a:ext cx="911597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i="1" dirty="0">
                <a:solidFill>
                  <a:srgbClr val="C00000"/>
                </a:solidFill>
              </a:rPr>
              <a:t>Ty bowiem utworzyłeś moje nerki, Ty utkałeś mnie w łonie mej matki.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i="1" dirty="0">
                <a:solidFill>
                  <a:srgbClr val="C00000"/>
                </a:solidFill>
              </a:rPr>
              <a:t>Dziękuję Ci, że mnie stworzyłeś tak cudownie, </a:t>
            </a:r>
            <a:br>
              <a:rPr lang="pl-PL" altLang="x-none" sz="1800" i="1" dirty="0">
                <a:solidFill>
                  <a:srgbClr val="C00000"/>
                </a:solidFill>
              </a:rPr>
            </a:br>
            <a:r>
              <a:rPr lang="pl-PL" altLang="x-none" sz="1800" i="1" dirty="0">
                <a:solidFill>
                  <a:srgbClr val="C00000"/>
                </a:solidFill>
              </a:rPr>
              <a:t>godne podziwu są Twoje dzieła. </a:t>
            </a:r>
            <a:br>
              <a:rPr lang="pl-PL" altLang="x-none" sz="1800" i="1" dirty="0">
                <a:solidFill>
                  <a:srgbClr val="C00000"/>
                </a:solidFill>
              </a:rPr>
            </a:br>
            <a:r>
              <a:rPr lang="pl-PL" altLang="x-none" sz="1800" i="1" dirty="0">
                <a:solidFill>
                  <a:srgbClr val="C00000"/>
                </a:solidFill>
              </a:rPr>
              <a:t>I dobrze znasz moją duszę, nie tajna Ci moja istota, </a:t>
            </a:r>
            <a:br>
              <a:rPr lang="pl-PL" altLang="x-none" sz="1800" i="1" dirty="0">
                <a:solidFill>
                  <a:srgbClr val="C00000"/>
                </a:solidFill>
              </a:rPr>
            </a:br>
            <a:r>
              <a:rPr lang="pl-PL" altLang="x-none" sz="1800" i="1" dirty="0">
                <a:solidFill>
                  <a:srgbClr val="C00000"/>
                </a:solidFill>
              </a:rPr>
              <a:t>kiedy w ukryciu powstawałem, utkany w głębi ziemi.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i="1" dirty="0">
                <a:solidFill>
                  <a:srgbClr val="C00000"/>
                </a:solidFill>
              </a:rPr>
              <a:t>Mnie w zalążku widziały Twoje oczy </a:t>
            </a:r>
            <a:br>
              <a:rPr lang="pl-PL" altLang="x-none" sz="1800" i="1" dirty="0">
                <a:solidFill>
                  <a:srgbClr val="C00000"/>
                </a:solidFill>
              </a:rPr>
            </a:br>
            <a:r>
              <a:rPr lang="pl-PL" altLang="x-none" sz="1800" i="1" dirty="0">
                <a:solidFill>
                  <a:srgbClr val="C00000"/>
                </a:solidFill>
              </a:rPr>
              <a:t>i w Twojej księdze zostały spisane wszystkie dni, które zostały przeznaczone, </a:t>
            </a:r>
            <a:br>
              <a:rPr lang="pl-PL" altLang="x-none" sz="1800" i="1" dirty="0">
                <a:solidFill>
                  <a:srgbClr val="C00000"/>
                </a:solidFill>
              </a:rPr>
            </a:br>
            <a:r>
              <a:rPr lang="pl-PL" altLang="x-none" sz="1800" i="1" dirty="0">
                <a:solidFill>
                  <a:srgbClr val="C00000"/>
                </a:solidFill>
              </a:rPr>
              <a:t>chociaż żaden z nich jeszcze nie nastał. (Psalm 139, </a:t>
            </a:r>
            <a:r>
              <a:rPr lang="pl-PL" altLang="x-none" sz="1800" i="1" dirty="0" err="1">
                <a:solidFill>
                  <a:srgbClr val="C00000"/>
                </a:solidFill>
              </a:rPr>
              <a:t>bt</a:t>
            </a:r>
            <a:r>
              <a:rPr lang="pl-PL" altLang="x-none" sz="1800" i="1" dirty="0">
                <a:solidFill>
                  <a:srgbClr val="C00000"/>
                </a:solidFill>
              </a:rPr>
              <a:t>)</a:t>
            </a:r>
          </a:p>
        </p:txBody>
      </p:sp>
      <p:cxnSp>
        <p:nvCxnSpPr>
          <p:cNvPr id="15" name="Łącznik prosty ze strzałką 14"/>
          <p:cNvCxnSpPr/>
          <p:nvPr/>
        </p:nvCxnSpPr>
        <p:spPr>
          <a:xfrm flipV="1">
            <a:off x="2314575" y="3954954"/>
            <a:ext cx="1130057" cy="459125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wój pionowy 20"/>
          <p:cNvSpPr/>
          <p:nvPr/>
        </p:nvSpPr>
        <p:spPr>
          <a:xfrm rot="21338265">
            <a:off x="417761" y="2129698"/>
            <a:ext cx="638902" cy="838320"/>
          </a:xfrm>
          <a:prstGeom prst="verticalScroll">
            <a:avLst>
              <a:gd name="adj" fmla="val 20319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pl-PL" altLang="x-none" sz="2800" b="1" dirty="0">
                <a:solidFill>
                  <a:schemeClr val="tx1"/>
                </a:solidFill>
              </a:rPr>
              <a:t>§</a:t>
            </a:r>
            <a:endParaRPr lang="pl-PL" altLang="x-none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007448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Człowiek umiera</a:t>
            </a: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8" name="pole tekstowe 59"/>
          <p:cNvSpPr txBox="1">
            <a:spLocks noChangeArrowheads="1"/>
          </p:cNvSpPr>
          <p:nvPr/>
        </p:nvSpPr>
        <p:spPr bwMode="auto">
          <a:xfrm>
            <a:off x="157122" y="5407700"/>
            <a:ext cx="911597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i="1" dirty="0">
                <a:solidFill>
                  <a:srgbClr val="C00000"/>
                </a:solidFill>
              </a:rPr>
              <a:t>Ponieważ posłuchałeś swojej żony i zjadłeś z drzewa, o którym ci powiedziałem: Nie wolno ci z niego jeść! (</a:t>
            </a:r>
            <a:r>
              <a:rPr lang="mr-IN" altLang="x-none" sz="1800" i="1" dirty="0">
                <a:solidFill>
                  <a:srgbClr val="C00000"/>
                </a:solidFill>
              </a:rPr>
              <a:t>…</a:t>
            </a:r>
            <a:r>
              <a:rPr lang="pl-PL" altLang="x-none" sz="1800" i="1" dirty="0">
                <a:solidFill>
                  <a:srgbClr val="C00000"/>
                </a:solidFill>
              </a:rPr>
              <a:t>) </a:t>
            </a:r>
            <a:r>
              <a:rPr lang="pl-PL" altLang="x-none" sz="1800" i="1" u="sng" dirty="0">
                <a:solidFill>
                  <a:srgbClr val="C00000"/>
                </a:solidFill>
              </a:rPr>
              <a:t>powrócisz do ziemi, gdyż z niej zostałeś wzięty — </a:t>
            </a:r>
            <a:r>
              <a:rPr lang="pl-PL" altLang="x-none" sz="1800" b="1" i="1" u="sng" dirty="0">
                <a:solidFill>
                  <a:srgbClr val="C00000"/>
                </a:solidFill>
              </a:rPr>
              <a:t>bo jesteś prochem i obrócisz się w proch</a:t>
            </a:r>
            <a:r>
              <a:rPr lang="pl-PL" altLang="x-none" sz="1800" i="1" dirty="0">
                <a:solidFill>
                  <a:srgbClr val="C00000"/>
                </a:solidFill>
              </a:rPr>
              <a:t>.  (Gen 3:17)</a:t>
            </a:r>
          </a:p>
        </p:txBody>
      </p:sp>
      <p:cxnSp>
        <p:nvCxnSpPr>
          <p:cNvPr id="19" name="Łącznik prosty ze strzałką 18"/>
          <p:cNvCxnSpPr/>
          <p:nvPr/>
        </p:nvCxnSpPr>
        <p:spPr>
          <a:xfrm flipV="1">
            <a:off x="4357688" y="4204365"/>
            <a:ext cx="905674" cy="1128049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wój pionowy 19"/>
          <p:cNvSpPr/>
          <p:nvPr/>
        </p:nvSpPr>
        <p:spPr>
          <a:xfrm rot="21338265">
            <a:off x="417761" y="2129698"/>
            <a:ext cx="638902" cy="838320"/>
          </a:xfrm>
          <a:prstGeom prst="verticalScroll">
            <a:avLst>
              <a:gd name="adj" fmla="val 20319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pl-PL" altLang="x-none" sz="2800" b="1" dirty="0">
                <a:solidFill>
                  <a:schemeClr val="tx1"/>
                </a:solidFill>
              </a:rPr>
              <a:t>§</a:t>
            </a:r>
            <a:endParaRPr lang="pl-PL" altLang="x-none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453123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Zejście do </a:t>
            </a:r>
            <a:r>
              <a:rPr lang="pl-PL" altLang="pl-PL" dirty="0" err="1"/>
              <a:t>szeolu</a:t>
            </a:r>
            <a:r>
              <a:rPr lang="pl-PL" altLang="pl-PL" dirty="0"/>
              <a:t> (gr. hades)</a:t>
            </a: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cxnSp>
        <p:nvCxnSpPr>
          <p:cNvPr id="31" name="Łącznik prosty ze strzałką 30"/>
          <p:cNvCxnSpPr/>
          <p:nvPr/>
        </p:nvCxnSpPr>
        <p:spPr>
          <a:xfrm flipV="1">
            <a:off x="5417028" y="4357834"/>
            <a:ext cx="905674" cy="1128049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oleTekstowe 18"/>
          <p:cNvSpPr txBox="1"/>
          <p:nvPr/>
        </p:nvSpPr>
        <p:spPr>
          <a:xfrm>
            <a:off x="206299" y="5434589"/>
            <a:ext cx="91865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Nie wierzę w to co naucza Hollywood!</a:t>
            </a:r>
          </a:p>
          <a:p>
            <a:r>
              <a:rPr lang="pl-PL" sz="2800" dirty="0"/>
              <a:t>Obce niech będą dla mnie koncepcje platońskie.</a:t>
            </a:r>
          </a:p>
          <a:p>
            <a:r>
              <a:rPr lang="pl-PL" sz="2800" dirty="0"/>
              <a:t>Wierzę Biblii!</a:t>
            </a:r>
          </a:p>
        </p:txBody>
      </p:sp>
      <p:sp>
        <p:nvSpPr>
          <p:cNvPr id="18" name="Zwój pionowy 17"/>
          <p:cNvSpPr/>
          <p:nvPr/>
        </p:nvSpPr>
        <p:spPr>
          <a:xfrm rot="21338265">
            <a:off x="417761" y="2129698"/>
            <a:ext cx="638902" cy="838320"/>
          </a:xfrm>
          <a:prstGeom prst="verticalScroll">
            <a:avLst>
              <a:gd name="adj" fmla="val 20319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pl-PL" altLang="x-none" sz="2800" b="1" dirty="0">
                <a:solidFill>
                  <a:schemeClr val="tx1"/>
                </a:solidFill>
              </a:rPr>
              <a:t>§</a:t>
            </a:r>
            <a:endParaRPr lang="pl-PL" altLang="x-none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773249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Zmartwychwstanie</a:t>
            </a: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cxnSp>
        <p:nvCxnSpPr>
          <p:cNvPr id="31" name="Łącznik prosty ze strzałką 30"/>
          <p:cNvCxnSpPr/>
          <p:nvPr/>
        </p:nvCxnSpPr>
        <p:spPr>
          <a:xfrm flipH="1" flipV="1">
            <a:off x="8408237" y="4244658"/>
            <a:ext cx="347840" cy="1032336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oleTekstowe 18"/>
          <p:cNvSpPr txBox="1"/>
          <p:nvPr/>
        </p:nvSpPr>
        <p:spPr>
          <a:xfrm>
            <a:off x="618674" y="5721455"/>
            <a:ext cx="91865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Wierzę w „</a:t>
            </a:r>
            <a:r>
              <a:rPr lang="pl-PL" sz="2800" i="1" dirty="0"/>
              <a:t>ciała zmartwychwstanie</a:t>
            </a:r>
            <a:r>
              <a:rPr lang="pl-PL" sz="2800" dirty="0"/>
              <a:t>” (</a:t>
            </a:r>
            <a:r>
              <a:rPr lang="mr-IN" sz="2800" dirty="0"/>
              <a:t>…</a:t>
            </a:r>
            <a:r>
              <a:rPr lang="pl-PL" sz="2800" dirty="0"/>
              <a:t>)</a:t>
            </a:r>
          </a:p>
        </p:txBody>
      </p:sp>
      <p:sp>
        <p:nvSpPr>
          <p:cNvPr id="20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21" name="Zwój pionowy 20"/>
          <p:cNvSpPr/>
          <p:nvPr/>
        </p:nvSpPr>
        <p:spPr>
          <a:xfrm rot="21338265">
            <a:off x="417761" y="2129698"/>
            <a:ext cx="638902" cy="838320"/>
          </a:xfrm>
          <a:prstGeom prst="verticalScroll">
            <a:avLst>
              <a:gd name="adj" fmla="val 20319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pl-PL" altLang="x-none" sz="2800" b="1" dirty="0">
                <a:solidFill>
                  <a:schemeClr val="tx1"/>
                </a:solidFill>
              </a:rPr>
              <a:t>§</a:t>
            </a:r>
            <a:endParaRPr lang="pl-PL" altLang="x-none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42853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mtClean="0"/>
              <a:t>S.D.P </a:t>
            </a:r>
            <a:r>
              <a:rPr lang="pl-PL" dirty="0" smtClean="0"/>
              <a:t>- 23 marca 2020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Kto będzie</a:t>
            </a:r>
          </a:p>
          <a:p>
            <a:pPr lvl="1"/>
            <a:r>
              <a:rPr lang="pl-PL" dirty="0" smtClean="0"/>
              <a:t>Wierzący co niewiedzą</a:t>
            </a:r>
          </a:p>
          <a:p>
            <a:pPr lvl="1"/>
            <a:r>
              <a:rPr lang="pl-PL" dirty="0" smtClean="0"/>
              <a:t>Niewierzący ? Może</a:t>
            </a:r>
          </a:p>
          <a:p>
            <a:r>
              <a:rPr lang="pl-PL" dirty="0" smtClean="0"/>
              <a:t>Cele:</a:t>
            </a:r>
          </a:p>
          <a:p>
            <a:pPr lvl="1"/>
            <a:r>
              <a:rPr lang="pl-PL" dirty="0" smtClean="0"/>
              <a:t>Uczniowie mają się czuć zachęceni</a:t>
            </a:r>
          </a:p>
          <a:p>
            <a:pPr lvl="2"/>
            <a:r>
              <a:rPr lang="pl-PL" dirty="0" smtClean="0"/>
              <a:t>Nadzieja</a:t>
            </a:r>
          </a:p>
          <a:p>
            <a:pPr lvl="2"/>
            <a:r>
              <a:rPr lang="pl-PL" dirty="0" smtClean="0"/>
              <a:t>Pewność</a:t>
            </a:r>
          </a:p>
          <a:p>
            <a:pPr lvl="2"/>
            <a:r>
              <a:rPr lang="pl-PL" dirty="0" smtClean="0"/>
              <a:t>Motywacja</a:t>
            </a:r>
          </a:p>
          <a:p>
            <a:pPr lvl="1"/>
            <a:r>
              <a:rPr lang="pl-PL" dirty="0" smtClean="0"/>
              <a:t>Niewierzący mają zachcieć decyzji, być zachęceni</a:t>
            </a:r>
          </a:p>
          <a:p>
            <a:r>
              <a:rPr lang="pl-PL" dirty="0" smtClean="0"/>
              <a:t>Plan</a:t>
            </a:r>
          </a:p>
          <a:p>
            <a:pPr lvl="1"/>
            <a:r>
              <a:rPr lang="pl-PL" dirty="0" smtClean="0"/>
              <a:t>Słowa: czas, nadzieja, życie, osoba, </a:t>
            </a:r>
          </a:p>
          <a:p>
            <a:pPr lvl="1"/>
            <a:r>
              <a:rPr lang="pl-PL" dirty="0" smtClean="0"/>
              <a:t>Oś czasu</a:t>
            </a:r>
          </a:p>
          <a:p>
            <a:pPr lvl="2"/>
            <a:r>
              <a:rPr lang="pl-PL" dirty="0" smtClean="0"/>
              <a:t>Sposób prezentacji wydarzeń</a:t>
            </a:r>
          </a:p>
          <a:p>
            <a:pPr lvl="2"/>
            <a:r>
              <a:rPr lang="pl-PL" dirty="0" smtClean="0"/>
              <a:t>Moja oś czasu</a:t>
            </a:r>
          </a:p>
          <a:p>
            <a:pPr lvl="2"/>
            <a:r>
              <a:rPr lang="pl-PL" dirty="0" smtClean="0"/>
              <a:t>Ja i </a:t>
            </a:r>
            <a:r>
              <a:rPr lang="pl-PL" dirty="0" err="1" smtClean="0"/>
              <a:t>metahistoria</a:t>
            </a:r>
            <a:endParaRPr lang="pl-PL" dirty="0" smtClean="0"/>
          </a:p>
          <a:p>
            <a:pPr lvl="1"/>
            <a:r>
              <a:rPr lang="pl-PL" dirty="0" smtClean="0"/>
              <a:t>Religia - ułuda</a:t>
            </a:r>
          </a:p>
          <a:p>
            <a:pPr lvl="1"/>
            <a:r>
              <a:rPr lang="pl-PL" dirty="0" smtClean="0"/>
              <a:t>Dobra nowina od Boga</a:t>
            </a:r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0304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altLang="pl-PL" dirty="0"/>
              <a:t>I ujrzałem wielki biały tron, </a:t>
            </a:r>
            <a:br>
              <a:rPr lang="pl-PL" altLang="pl-PL" dirty="0"/>
            </a:br>
            <a:r>
              <a:rPr lang="pl-PL" altLang="pl-PL" dirty="0"/>
              <a:t>i zasiadającego na nim</a:t>
            </a:r>
            <a:r>
              <a:rPr lang="mr-IN" altLang="pl-PL" dirty="0"/>
              <a:t>…</a:t>
            </a:r>
            <a:endParaRPr lang="pl-PL" altLang="pl-PL" dirty="0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0" name="pole tekstowe 59"/>
          <p:cNvSpPr txBox="1">
            <a:spLocks noChangeArrowheads="1"/>
          </p:cNvSpPr>
          <p:nvPr/>
        </p:nvSpPr>
        <p:spPr bwMode="auto">
          <a:xfrm>
            <a:off x="117205" y="4397700"/>
            <a:ext cx="797542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sz="1800" i="1" baseline="30000" dirty="0">
                <a:solidFill>
                  <a:srgbClr val="C00000"/>
                </a:solidFill>
              </a:rPr>
              <a:t>(11)</a:t>
            </a:r>
            <a:r>
              <a:rPr lang="pl-PL" sz="1800" i="1" dirty="0">
                <a:solidFill>
                  <a:srgbClr val="C00000"/>
                </a:solidFill>
              </a:rPr>
              <a:t> I widziałem wielki biały tron, i siedzącego na nim, od którego oblicza uciekła ziemia i niebo, i nie znalazło się miejsce dla nich.</a:t>
            </a:r>
            <a:br>
              <a:rPr lang="pl-PL" sz="1800" i="1" dirty="0">
                <a:solidFill>
                  <a:srgbClr val="C00000"/>
                </a:solidFill>
              </a:rPr>
            </a:br>
            <a:r>
              <a:rPr lang="pl-PL" sz="1800" i="1" baseline="30000" dirty="0">
                <a:solidFill>
                  <a:srgbClr val="C00000"/>
                </a:solidFill>
              </a:rPr>
              <a:t>(12)</a:t>
            </a:r>
            <a:r>
              <a:rPr lang="pl-PL" sz="1800" i="1" dirty="0">
                <a:solidFill>
                  <a:srgbClr val="C00000"/>
                </a:solidFill>
              </a:rPr>
              <a:t> I widziałem umarłych, małych i wielkich, stojących przed Bogiem; i zostały otwarte zwoje i inny zwój został otwarty, to jest zwój życia; i umarli z tych, którzy są zapisani w zwojach, zostali </a:t>
            </a:r>
            <a:r>
              <a:rPr lang="pl-PL" sz="1800" b="1" i="1" dirty="0">
                <a:solidFill>
                  <a:srgbClr val="C00000"/>
                </a:solidFill>
              </a:rPr>
              <a:t>osądzeni według swoich czynów</a:t>
            </a:r>
            <a:r>
              <a:rPr lang="pl-PL" sz="1800" i="1" dirty="0">
                <a:solidFill>
                  <a:srgbClr val="C00000"/>
                </a:solidFill>
              </a:rPr>
              <a:t>.</a:t>
            </a:r>
            <a:br>
              <a:rPr lang="pl-PL" sz="1800" i="1" dirty="0">
                <a:solidFill>
                  <a:srgbClr val="C00000"/>
                </a:solidFill>
              </a:rPr>
            </a:br>
            <a:r>
              <a:rPr lang="pl-PL" sz="1800" i="1" baseline="30000" dirty="0">
                <a:solidFill>
                  <a:srgbClr val="C00000"/>
                </a:solidFill>
              </a:rPr>
              <a:t>(13)</a:t>
            </a:r>
            <a:r>
              <a:rPr lang="pl-PL" sz="1800" i="1" dirty="0">
                <a:solidFill>
                  <a:srgbClr val="C00000"/>
                </a:solidFill>
              </a:rPr>
              <a:t> I morze wydało umarłych, którzy w nim byli, i Śmierć, i Hades wydały umarłych, którzy w nich byli </a:t>
            </a:r>
            <a:r>
              <a:rPr lang="pl-PL" sz="1800" b="1" i="1" dirty="0">
                <a:solidFill>
                  <a:srgbClr val="C00000"/>
                </a:solidFill>
              </a:rPr>
              <a:t>i zostali osądzeni, każdy według swoich czynów</a:t>
            </a:r>
            <a:r>
              <a:rPr lang="pl-PL" sz="1800" i="1" dirty="0">
                <a:solidFill>
                  <a:srgbClr val="C00000"/>
                </a:solidFill>
              </a:rPr>
              <a:t>.  (</a:t>
            </a:r>
            <a:r>
              <a:rPr lang="pl-PL" sz="1800" i="1" dirty="0" err="1">
                <a:solidFill>
                  <a:srgbClr val="C00000"/>
                </a:solidFill>
              </a:rPr>
              <a:t>Ap</a:t>
            </a:r>
            <a:r>
              <a:rPr lang="pl-PL" sz="1800" i="1" dirty="0">
                <a:solidFill>
                  <a:srgbClr val="C00000"/>
                </a:solidFill>
              </a:rPr>
              <a:t> 20:11nn </a:t>
            </a:r>
            <a:r>
              <a:rPr lang="pl-PL" sz="1800" i="1" dirty="0" err="1">
                <a:solidFill>
                  <a:srgbClr val="C00000"/>
                </a:solidFill>
              </a:rPr>
              <a:t>tpnt</a:t>
            </a:r>
            <a:r>
              <a:rPr lang="pl-PL" sz="1800" i="1" dirty="0">
                <a:solidFill>
                  <a:srgbClr val="C00000"/>
                </a:solidFill>
              </a:rPr>
              <a:t>)</a:t>
            </a:r>
            <a:endParaRPr lang="pl-PL" altLang="x-none" sz="1800" i="1" dirty="0">
              <a:solidFill>
                <a:srgbClr val="C00000"/>
              </a:solidFill>
            </a:endParaRPr>
          </a:p>
        </p:txBody>
      </p:sp>
      <p:cxnSp>
        <p:nvCxnSpPr>
          <p:cNvPr id="31" name="Łącznik prosty ze strzałką 30"/>
          <p:cNvCxnSpPr/>
          <p:nvPr/>
        </p:nvCxnSpPr>
        <p:spPr>
          <a:xfrm flipV="1">
            <a:off x="8297069" y="4284663"/>
            <a:ext cx="272256" cy="1381125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20" name="Zwój pionowy 19"/>
          <p:cNvSpPr/>
          <p:nvPr/>
        </p:nvSpPr>
        <p:spPr>
          <a:xfrm rot="21338265">
            <a:off x="417761" y="2129698"/>
            <a:ext cx="638902" cy="838320"/>
          </a:xfrm>
          <a:prstGeom prst="verticalScroll">
            <a:avLst>
              <a:gd name="adj" fmla="val 20319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pl-PL" altLang="x-none" sz="2800" b="1" dirty="0">
                <a:solidFill>
                  <a:schemeClr val="tx1"/>
                </a:solidFill>
              </a:rPr>
              <a:t>§</a:t>
            </a:r>
            <a:endParaRPr lang="pl-PL" altLang="x-none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697732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altLang="pl-PL" dirty="0"/>
              <a:t>Człowiek będzie osądzony wg. swoich czynów.</a:t>
            </a:r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54" name="Grupa 53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55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6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7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0" name="pole tekstowe 59"/>
          <p:cNvSpPr txBox="1">
            <a:spLocks noChangeArrowheads="1"/>
          </p:cNvSpPr>
          <p:nvPr/>
        </p:nvSpPr>
        <p:spPr bwMode="auto">
          <a:xfrm>
            <a:off x="202269" y="4541661"/>
            <a:ext cx="618822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sz="2400" i="1" dirty="0">
                <a:solidFill>
                  <a:srgbClr val="C00000"/>
                </a:solidFill>
              </a:rPr>
              <a:t>A jeśli ktoś nie został znaleziony jako zapisany w zwoju życia, został </a:t>
            </a:r>
            <a:r>
              <a:rPr lang="pl-PL" sz="2400" i="1">
                <a:solidFill>
                  <a:srgbClr val="C00000"/>
                </a:solidFill>
              </a:rPr>
              <a:t>wrzucony </a:t>
            </a:r>
            <a:r>
              <a:rPr lang="pl-PL" sz="2400" i="1" smtClean="0">
                <a:solidFill>
                  <a:srgbClr val="C00000"/>
                </a:solidFill>
              </a:rPr>
              <a:t/>
            </a:r>
            <a:br>
              <a:rPr lang="pl-PL" sz="2400" i="1" smtClean="0">
                <a:solidFill>
                  <a:srgbClr val="C00000"/>
                </a:solidFill>
              </a:rPr>
            </a:br>
            <a:r>
              <a:rPr lang="pl-PL" sz="2400" i="1" smtClean="0">
                <a:solidFill>
                  <a:srgbClr val="C00000"/>
                </a:solidFill>
              </a:rPr>
              <a:t>do </a:t>
            </a:r>
            <a:r>
              <a:rPr lang="pl-PL" sz="2400" i="1" dirty="0">
                <a:solidFill>
                  <a:srgbClr val="C00000"/>
                </a:solidFill>
              </a:rPr>
              <a:t>jeziora ognia.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sz="2400" i="1" dirty="0">
                <a:solidFill>
                  <a:srgbClr val="C00000"/>
                </a:solidFill>
              </a:rPr>
              <a:t>(</a:t>
            </a:r>
            <a:r>
              <a:rPr lang="pl-PL" sz="2400" i="1" dirty="0" err="1">
                <a:solidFill>
                  <a:srgbClr val="C00000"/>
                </a:solidFill>
              </a:rPr>
              <a:t>Ap</a:t>
            </a:r>
            <a:r>
              <a:rPr lang="pl-PL" sz="2400" i="1" dirty="0">
                <a:solidFill>
                  <a:srgbClr val="C00000"/>
                </a:solidFill>
              </a:rPr>
              <a:t> 20:15)</a:t>
            </a:r>
            <a:endParaRPr lang="pl-PL" altLang="x-none" sz="2400" i="1" dirty="0">
              <a:solidFill>
                <a:srgbClr val="C00000"/>
              </a:solidFill>
            </a:endParaRPr>
          </a:p>
        </p:txBody>
      </p:sp>
      <p:cxnSp>
        <p:nvCxnSpPr>
          <p:cNvPr id="31" name="Łącznik prosty ze strzałką 30"/>
          <p:cNvCxnSpPr/>
          <p:nvPr/>
        </p:nvCxnSpPr>
        <p:spPr>
          <a:xfrm flipV="1">
            <a:off x="5562601" y="5287151"/>
            <a:ext cx="2417301" cy="619665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wój pionowy 1"/>
          <p:cNvSpPr/>
          <p:nvPr/>
        </p:nvSpPr>
        <p:spPr>
          <a:xfrm rot="21338265">
            <a:off x="147127" y="1288157"/>
            <a:ext cx="2092998" cy="2746277"/>
          </a:xfrm>
          <a:prstGeom prst="verticalScroll">
            <a:avLst>
              <a:gd name="adj" fmla="val 20319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pl-PL" altLang="x-none" sz="4000" b="1" dirty="0">
                <a:solidFill>
                  <a:schemeClr val="tx1"/>
                </a:solidFill>
              </a:rPr>
              <a:t>§</a:t>
            </a:r>
            <a:endParaRPr lang="pl-PL" altLang="x-none" b="1" dirty="0">
              <a:solidFill>
                <a:schemeClr val="tx1"/>
              </a:solidFill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pl-PL" altLang="x-none" b="1" dirty="0">
                <a:solidFill>
                  <a:schemeClr val="tx1"/>
                </a:solidFill>
              </a:rPr>
              <a:t>Karą za grzech jest śmierć.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pl-PL" altLang="x-none" b="1" dirty="0">
                <a:solidFill>
                  <a:schemeClr val="tx1"/>
                </a:solidFill>
              </a:rPr>
              <a:t>(</a:t>
            </a:r>
            <a:r>
              <a:rPr lang="pl-PL" altLang="x-none" b="1" dirty="0" err="1">
                <a:solidFill>
                  <a:schemeClr val="tx1"/>
                </a:solidFill>
              </a:rPr>
              <a:t>Rz</a:t>
            </a:r>
            <a:r>
              <a:rPr lang="pl-PL" altLang="x-none" b="1" dirty="0">
                <a:solidFill>
                  <a:schemeClr val="tx1"/>
                </a:solidFill>
              </a:rPr>
              <a:t> 3:23)</a:t>
            </a: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8212138" y="5163040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</p:spTree>
    <p:extLst>
      <p:ext uri="{BB962C8B-B14F-4D97-AF65-F5344CB8AC3E}">
        <p14:creationId xmlns:p14="http://schemas.microsoft.com/office/powerpoint/2010/main" val="930465001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441531" y="1370015"/>
            <a:ext cx="7015620" cy="3941021"/>
          </a:xfrm>
        </p:spPr>
        <p:txBody>
          <a:bodyPr/>
          <a:lstStyle/>
          <a:p>
            <a:r>
              <a:rPr lang="pl-PL" dirty="0"/>
              <a:t>Ja nie chcę iść tą drogą!</a:t>
            </a:r>
          </a:p>
        </p:txBody>
      </p:sp>
    </p:spTree>
    <p:extLst>
      <p:ext uri="{BB962C8B-B14F-4D97-AF65-F5344CB8AC3E}">
        <p14:creationId xmlns:p14="http://schemas.microsoft.com/office/powerpoint/2010/main" val="3232162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7200" dirty="0"/>
              <a:t>Nie idźmy tą drogą!</a:t>
            </a:r>
          </a:p>
        </p:txBody>
      </p:sp>
    </p:spTree>
    <p:extLst>
      <p:ext uri="{BB962C8B-B14F-4D97-AF65-F5344CB8AC3E}">
        <p14:creationId xmlns:p14="http://schemas.microsoft.com/office/powerpoint/2010/main" val="5897367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Slajdy dodatkowe do planu dziejów. Dokończyć!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3543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altLang="pl-PL" dirty="0"/>
              <a:t>Wyjątek: czasy </a:t>
            </a:r>
            <a:r>
              <a:rPr lang="pl-PL" altLang="pl-PL" dirty="0" smtClean="0"/>
              <a:t>końca </a:t>
            </a:r>
            <a:r>
              <a:rPr lang="mr-IN" altLang="pl-PL" dirty="0" smtClean="0"/>
              <a:t>–</a:t>
            </a:r>
            <a:r>
              <a:rPr lang="pl-PL" altLang="pl-PL" dirty="0" smtClean="0"/>
              <a:t> pochwyceni i męczennicy</a:t>
            </a:r>
            <a:endParaRPr lang="pl-PL" altLang="pl-PL" dirty="0"/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199" y="3908425"/>
            <a:ext cx="3127587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6549817" y="4110038"/>
            <a:ext cx="1608347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6854619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54" name="Grupa 53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55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6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7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0" name="Freeform 31"/>
          <p:cNvSpPr>
            <a:spLocks/>
          </p:cNvSpPr>
          <p:nvPr/>
        </p:nvSpPr>
        <p:spPr bwMode="auto">
          <a:xfrm flipV="1">
            <a:off x="6549817" y="3935568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6" name="Grupa 5"/>
          <p:cNvGrpSpPr/>
          <p:nvPr/>
        </p:nvGrpSpPr>
        <p:grpSpPr>
          <a:xfrm>
            <a:off x="6021138" y="3527401"/>
            <a:ext cx="328045" cy="1211996"/>
            <a:chOff x="6021138" y="3527401"/>
            <a:chExt cx="328045" cy="793749"/>
          </a:xfrm>
        </p:grpSpPr>
        <p:sp>
          <p:nvSpPr>
            <p:cNvPr id="32" name="Line 12"/>
            <p:cNvSpPr>
              <a:spLocks noChangeShapeType="1"/>
            </p:cNvSpPr>
            <p:nvPr/>
          </p:nvSpPr>
          <p:spPr bwMode="auto">
            <a:xfrm rot="16200000">
              <a:off x="5624264" y="3924276"/>
              <a:ext cx="793748" cy="0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  <p:sp>
          <p:nvSpPr>
            <p:cNvPr id="33" name="Line 12"/>
            <p:cNvSpPr>
              <a:spLocks noChangeShapeType="1"/>
            </p:cNvSpPr>
            <p:nvPr/>
          </p:nvSpPr>
          <p:spPr bwMode="auto">
            <a:xfrm rot="16200000">
              <a:off x="5830807" y="3870132"/>
              <a:ext cx="685461" cy="0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  <p:sp>
          <p:nvSpPr>
            <p:cNvPr id="34" name="Line 12"/>
            <p:cNvSpPr>
              <a:spLocks noChangeShapeType="1"/>
            </p:cNvSpPr>
            <p:nvPr/>
          </p:nvSpPr>
          <p:spPr bwMode="auto">
            <a:xfrm rot="16200000">
              <a:off x="6069542" y="3807042"/>
              <a:ext cx="559281" cy="0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</p:grpSp>
      <p:sp>
        <p:nvSpPr>
          <p:cNvPr id="2" name="PoleTekstowe 1"/>
          <p:cNvSpPr txBox="1"/>
          <p:nvPr/>
        </p:nvSpPr>
        <p:spPr>
          <a:xfrm>
            <a:off x="5985464" y="4337057"/>
            <a:ext cx="2136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solidFill>
                  <a:srgbClr val="7030A0"/>
                </a:solidFill>
              </a:rPr>
              <a:t> </a:t>
            </a:r>
            <a:r>
              <a:rPr lang="pl-PL" sz="1200" dirty="0" smtClean="0">
                <a:solidFill>
                  <a:srgbClr val="7030A0"/>
                </a:solidFill>
              </a:rPr>
              <a:t>       Bestia</a:t>
            </a:r>
            <a:endParaRPr lang="pl-PL" sz="1200" dirty="0">
              <a:solidFill>
                <a:srgbClr val="7030A0"/>
              </a:solidFill>
            </a:endParaRPr>
          </a:p>
          <a:p>
            <a:r>
              <a:rPr lang="pl-PL" sz="1200" dirty="0" smtClean="0">
                <a:solidFill>
                  <a:srgbClr val="7030A0"/>
                </a:solidFill>
              </a:rPr>
              <a:t>    Fałszywy prorok</a:t>
            </a:r>
          </a:p>
          <a:p>
            <a:r>
              <a:rPr lang="pl-PL" sz="1200" dirty="0" smtClean="0">
                <a:solidFill>
                  <a:srgbClr val="7030A0"/>
                </a:solidFill>
              </a:rPr>
              <a:t>Antychryst</a:t>
            </a:r>
            <a:endParaRPr lang="pl-PL" sz="1200" dirty="0">
              <a:solidFill>
                <a:srgbClr val="7030A0"/>
              </a:solidFill>
            </a:endParaRPr>
          </a:p>
        </p:txBody>
      </p:sp>
      <p:sp>
        <p:nvSpPr>
          <p:cNvPr id="35" name="Line 5"/>
          <p:cNvSpPr>
            <a:spLocks noChangeShapeType="1"/>
          </p:cNvSpPr>
          <p:nvPr/>
        </p:nvSpPr>
        <p:spPr bwMode="auto">
          <a:xfrm>
            <a:off x="4765638" y="3711575"/>
            <a:ext cx="1013068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6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9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0" name="Line 10"/>
          <p:cNvSpPr>
            <a:spLocks noChangeShapeType="1"/>
          </p:cNvSpPr>
          <p:nvPr/>
        </p:nvSpPr>
        <p:spPr bwMode="auto">
          <a:xfrm rot="-5400000">
            <a:off x="5498308" y="3398044"/>
            <a:ext cx="627061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2" name="Line 7"/>
          <p:cNvSpPr>
            <a:spLocks noChangeShapeType="1"/>
          </p:cNvSpPr>
          <p:nvPr/>
        </p:nvSpPr>
        <p:spPr bwMode="auto">
          <a:xfrm>
            <a:off x="5773739" y="2389188"/>
            <a:ext cx="1355725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3" name="Line 15"/>
          <p:cNvSpPr>
            <a:spLocks noChangeShapeType="1"/>
          </p:cNvSpPr>
          <p:nvPr/>
        </p:nvSpPr>
        <p:spPr bwMode="auto">
          <a:xfrm>
            <a:off x="6048376" y="2503488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4" name="Line 4"/>
          <p:cNvSpPr>
            <a:spLocks noChangeShapeType="1"/>
          </p:cNvSpPr>
          <p:nvPr/>
        </p:nvSpPr>
        <p:spPr bwMode="auto">
          <a:xfrm>
            <a:off x="4367605" y="2503488"/>
            <a:ext cx="1333109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" name="PoleTekstowe 3"/>
          <p:cNvSpPr txBox="1"/>
          <p:nvPr/>
        </p:nvSpPr>
        <p:spPr>
          <a:xfrm>
            <a:off x="537882" y="5287151"/>
            <a:ext cx="34101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Wyjątki do dyskusji:</a:t>
            </a:r>
          </a:p>
          <a:p>
            <a:pPr marL="285750" indent="-285750">
              <a:buFont typeface="Arial" charset="0"/>
              <a:buChar char="•"/>
            </a:pPr>
            <a:r>
              <a:rPr lang="pl-PL" dirty="0"/>
              <a:t>Pochwycenie Kościoła</a:t>
            </a:r>
          </a:p>
          <a:p>
            <a:pPr marL="285750" indent="-285750">
              <a:buFont typeface="Arial" charset="0"/>
              <a:buChar char="•"/>
            </a:pPr>
            <a:r>
              <a:rPr lang="pl-PL" dirty="0"/>
              <a:t>Męczennicy którzy w czasach końca nie dają się zwieść.</a:t>
            </a:r>
          </a:p>
        </p:txBody>
      </p:sp>
      <p:sp>
        <p:nvSpPr>
          <p:cNvPr id="45" name="Line 5"/>
          <p:cNvSpPr>
            <a:spLocks noChangeShapeType="1"/>
          </p:cNvSpPr>
          <p:nvPr/>
        </p:nvSpPr>
        <p:spPr bwMode="auto">
          <a:xfrm>
            <a:off x="3441522" y="6266933"/>
            <a:ext cx="1013068" cy="0"/>
          </a:xfrm>
          <a:prstGeom prst="line">
            <a:avLst/>
          </a:prstGeom>
          <a:noFill/>
          <a:ln w="57150">
            <a:solidFill>
              <a:schemeClr val="accent1">
                <a:lumMod val="40000"/>
                <a:lumOff val="6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6" name="Line 5"/>
          <p:cNvSpPr>
            <a:spLocks noChangeShapeType="1"/>
          </p:cNvSpPr>
          <p:nvPr/>
        </p:nvSpPr>
        <p:spPr bwMode="auto">
          <a:xfrm>
            <a:off x="2531628" y="7157613"/>
            <a:ext cx="1013068" cy="0"/>
          </a:xfrm>
          <a:prstGeom prst="line">
            <a:avLst/>
          </a:prstGeom>
          <a:noFill/>
          <a:ln w="57150">
            <a:solidFill>
              <a:schemeClr val="accent1">
                <a:lumMod val="40000"/>
                <a:lumOff val="6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7" name="Line 5"/>
          <p:cNvSpPr>
            <a:spLocks noChangeShapeType="1"/>
          </p:cNvSpPr>
          <p:nvPr/>
        </p:nvSpPr>
        <p:spPr bwMode="auto">
          <a:xfrm flipV="1">
            <a:off x="6264446" y="2732580"/>
            <a:ext cx="104278" cy="1060619"/>
          </a:xfrm>
          <a:prstGeom prst="line">
            <a:avLst/>
          </a:prstGeom>
          <a:noFill/>
          <a:ln w="19050">
            <a:solidFill>
              <a:schemeClr val="accent1">
                <a:lumMod val="40000"/>
                <a:lumOff val="60000"/>
              </a:schemeClr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8" name="Line 5"/>
          <p:cNvSpPr>
            <a:spLocks noChangeShapeType="1"/>
          </p:cNvSpPr>
          <p:nvPr/>
        </p:nvSpPr>
        <p:spPr bwMode="auto">
          <a:xfrm flipV="1">
            <a:off x="6370800" y="2658355"/>
            <a:ext cx="517440" cy="0"/>
          </a:xfrm>
          <a:prstGeom prst="line">
            <a:avLst/>
          </a:prstGeom>
          <a:noFill/>
          <a:ln w="57150">
            <a:solidFill>
              <a:schemeClr val="accent1">
                <a:lumMod val="40000"/>
                <a:lumOff val="6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9" name="Line 5"/>
          <p:cNvSpPr>
            <a:spLocks noChangeShapeType="1"/>
          </p:cNvSpPr>
          <p:nvPr/>
        </p:nvSpPr>
        <p:spPr bwMode="auto">
          <a:xfrm flipV="1">
            <a:off x="5885757" y="3793200"/>
            <a:ext cx="392046" cy="0"/>
          </a:xfrm>
          <a:prstGeom prst="line">
            <a:avLst/>
          </a:prstGeom>
          <a:noFill/>
          <a:ln w="57150">
            <a:solidFill>
              <a:schemeClr val="accent1">
                <a:lumMod val="40000"/>
                <a:lumOff val="6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0" name="Line 12"/>
          <p:cNvSpPr>
            <a:spLocks noChangeShapeType="1"/>
          </p:cNvSpPr>
          <p:nvPr/>
        </p:nvSpPr>
        <p:spPr bwMode="auto">
          <a:xfrm rot="16200000" flipH="1">
            <a:off x="6550194" y="2968823"/>
            <a:ext cx="4411" cy="1050595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8212138" y="5163040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</p:spTree>
    <p:extLst>
      <p:ext uri="{BB962C8B-B14F-4D97-AF65-F5344CB8AC3E}">
        <p14:creationId xmlns:p14="http://schemas.microsoft.com/office/powerpoint/2010/main" val="13447561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altLang="pl-PL" dirty="0" err="1" smtClean="0"/>
              <a:t>ToDo</a:t>
            </a:r>
            <a:r>
              <a:rPr lang="pl-PL" altLang="pl-PL" dirty="0" smtClean="0"/>
              <a:t>: można zrobić slajd o Szatanie w czasach TK</a:t>
            </a:r>
            <a:endParaRPr lang="pl-PL" altLang="pl-PL" dirty="0"/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199" y="3908425"/>
            <a:ext cx="3127587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6549817" y="4110038"/>
            <a:ext cx="1608347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6854619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54" name="Grupa 53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55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6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7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0" name="Freeform 31"/>
          <p:cNvSpPr>
            <a:spLocks/>
          </p:cNvSpPr>
          <p:nvPr/>
        </p:nvSpPr>
        <p:spPr bwMode="auto">
          <a:xfrm flipV="1">
            <a:off x="6549817" y="3935568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6" name="Grupa 5"/>
          <p:cNvGrpSpPr/>
          <p:nvPr/>
        </p:nvGrpSpPr>
        <p:grpSpPr>
          <a:xfrm>
            <a:off x="6021138" y="3527401"/>
            <a:ext cx="328045" cy="1211996"/>
            <a:chOff x="6021138" y="3527401"/>
            <a:chExt cx="328045" cy="793749"/>
          </a:xfrm>
        </p:grpSpPr>
        <p:sp>
          <p:nvSpPr>
            <p:cNvPr id="32" name="Line 12"/>
            <p:cNvSpPr>
              <a:spLocks noChangeShapeType="1"/>
            </p:cNvSpPr>
            <p:nvPr/>
          </p:nvSpPr>
          <p:spPr bwMode="auto">
            <a:xfrm rot="16200000">
              <a:off x="5624264" y="3924276"/>
              <a:ext cx="793748" cy="0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  <p:sp>
          <p:nvSpPr>
            <p:cNvPr id="33" name="Line 12"/>
            <p:cNvSpPr>
              <a:spLocks noChangeShapeType="1"/>
            </p:cNvSpPr>
            <p:nvPr/>
          </p:nvSpPr>
          <p:spPr bwMode="auto">
            <a:xfrm rot="16200000">
              <a:off x="5830807" y="3870132"/>
              <a:ext cx="685461" cy="0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  <p:sp>
          <p:nvSpPr>
            <p:cNvPr id="34" name="Line 12"/>
            <p:cNvSpPr>
              <a:spLocks noChangeShapeType="1"/>
            </p:cNvSpPr>
            <p:nvPr/>
          </p:nvSpPr>
          <p:spPr bwMode="auto">
            <a:xfrm rot="16200000">
              <a:off x="6069542" y="3807042"/>
              <a:ext cx="559281" cy="0"/>
            </a:xfrm>
            <a:prstGeom prst="line">
              <a:avLst/>
            </a:prstGeom>
            <a:noFill/>
            <a:ln w="57150">
              <a:solidFill>
                <a:srgbClr val="7030A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</p:grpSp>
      <p:sp>
        <p:nvSpPr>
          <p:cNvPr id="2" name="PoleTekstowe 1"/>
          <p:cNvSpPr txBox="1"/>
          <p:nvPr/>
        </p:nvSpPr>
        <p:spPr>
          <a:xfrm>
            <a:off x="5985464" y="4337057"/>
            <a:ext cx="2136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solidFill>
                  <a:srgbClr val="7030A0"/>
                </a:solidFill>
              </a:rPr>
              <a:t> </a:t>
            </a:r>
            <a:r>
              <a:rPr lang="pl-PL" sz="1200" dirty="0" smtClean="0">
                <a:solidFill>
                  <a:srgbClr val="7030A0"/>
                </a:solidFill>
              </a:rPr>
              <a:t>       Bestia</a:t>
            </a:r>
            <a:endParaRPr lang="pl-PL" sz="1200" dirty="0">
              <a:solidFill>
                <a:srgbClr val="7030A0"/>
              </a:solidFill>
            </a:endParaRPr>
          </a:p>
          <a:p>
            <a:r>
              <a:rPr lang="pl-PL" sz="1200" dirty="0" smtClean="0">
                <a:solidFill>
                  <a:srgbClr val="7030A0"/>
                </a:solidFill>
              </a:rPr>
              <a:t>    Fałszywy prorok</a:t>
            </a:r>
          </a:p>
          <a:p>
            <a:r>
              <a:rPr lang="pl-PL" sz="1200" dirty="0" smtClean="0">
                <a:solidFill>
                  <a:srgbClr val="7030A0"/>
                </a:solidFill>
              </a:rPr>
              <a:t>Antychryst</a:t>
            </a:r>
            <a:endParaRPr lang="pl-PL" sz="1200" dirty="0">
              <a:solidFill>
                <a:srgbClr val="7030A0"/>
              </a:solidFill>
            </a:endParaRPr>
          </a:p>
        </p:txBody>
      </p:sp>
      <p:sp>
        <p:nvSpPr>
          <p:cNvPr id="35" name="Line 5"/>
          <p:cNvSpPr>
            <a:spLocks noChangeShapeType="1"/>
          </p:cNvSpPr>
          <p:nvPr/>
        </p:nvSpPr>
        <p:spPr bwMode="auto">
          <a:xfrm>
            <a:off x="4765638" y="3711575"/>
            <a:ext cx="1013068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6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9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0" name="Line 10"/>
          <p:cNvSpPr>
            <a:spLocks noChangeShapeType="1"/>
          </p:cNvSpPr>
          <p:nvPr/>
        </p:nvSpPr>
        <p:spPr bwMode="auto">
          <a:xfrm rot="-5400000">
            <a:off x="5498308" y="3398044"/>
            <a:ext cx="627061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2" name="Line 7"/>
          <p:cNvSpPr>
            <a:spLocks noChangeShapeType="1"/>
          </p:cNvSpPr>
          <p:nvPr/>
        </p:nvSpPr>
        <p:spPr bwMode="auto">
          <a:xfrm>
            <a:off x="5773739" y="2389188"/>
            <a:ext cx="1355725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3" name="Line 15"/>
          <p:cNvSpPr>
            <a:spLocks noChangeShapeType="1"/>
          </p:cNvSpPr>
          <p:nvPr/>
        </p:nvSpPr>
        <p:spPr bwMode="auto">
          <a:xfrm>
            <a:off x="6048376" y="2503488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4" name="Line 4"/>
          <p:cNvSpPr>
            <a:spLocks noChangeShapeType="1"/>
          </p:cNvSpPr>
          <p:nvPr/>
        </p:nvSpPr>
        <p:spPr bwMode="auto">
          <a:xfrm>
            <a:off x="4367605" y="2503488"/>
            <a:ext cx="1333109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" name="PoleTekstowe 3"/>
          <p:cNvSpPr txBox="1"/>
          <p:nvPr/>
        </p:nvSpPr>
        <p:spPr>
          <a:xfrm>
            <a:off x="537882" y="5287151"/>
            <a:ext cx="34101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Wyjątki do dyskusji:</a:t>
            </a:r>
          </a:p>
          <a:p>
            <a:pPr marL="285750" indent="-285750">
              <a:buFont typeface="Arial" charset="0"/>
              <a:buChar char="•"/>
            </a:pPr>
            <a:r>
              <a:rPr lang="pl-PL" dirty="0"/>
              <a:t>Pochwycenie Kościoła</a:t>
            </a:r>
          </a:p>
          <a:p>
            <a:pPr marL="285750" indent="-285750">
              <a:buFont typeface="Arial" charset="0"/>
              <a:buChar char="•"/>
            </a:pPr>
            <a:r>
              <a:rPr lang="pl-PL" dirty="0"/>
              <a:t>Męczennicy którzy w czasach końca nie dają się zwieść.</a:t>
            </a:r>
          </a:p>
        </p:txBody>
      </p:sp>
      <p:sp>
        <p:nvSpPr>
          <p:cNvPr id="45" name="Line 5"/>
          <p:cNvSpPr>
            <a:spLocks noChangeShapeType="1"/>
          </p:cNvSpPr>
          <p:nvPr/>
        </p:nvSpPr>
        <p:spPr bwMode="auto">
          <a:xfrm>
            <a:off x="3441522" y="6266933"/>
            <a:ext cx="1013068" cy="0"/>
          </a:xfrm>
          <a:prstGeom prst="line">
            <a:avLst/>
          </a:prstGeom>
          <a:noFill/>
          <a:ln w="57150">
            <a:solidFill>
              <a:schemeClr val="accent1">
                <a:lumMod val="40000"/>
                <a:lumOff val="6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6" name="Line 5"/>
          <p:cNvSpPr>
            <a:spLocks noChangeShapeType="1"/>
          </p:cNvSpPr>
          <p:nvPr/>
        </p:nvSpPr>
        <p:spPr bwMode="auto">
          <a:xfrm>
            <a:off x="2531628" y="7157613"/>
            <a:ext cx="1013068" cy="0"/>
          </a:xfrm>
          <a:prstGeom prst="line">
            <a:avLst/>
          </a:prstGeom>
          <a:noFill/>
          <a:ln w="57150">
            <a:solidFill>
              <a:schemeClr val="accent1">
                <a:lumMod val="40000"/>
                <a:lumOff val="6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7" name="Line 5"/>
          <p:cNvSpPr>
            <a:spLocks noChangeShapeType="1"/>
          </p:cNvSpPr>
          <p:nvPr/>
        </p:nvSpPr>
        <p:spPr bwMode="auto">
          <a:xfrm flipV="1">
            <a:off x="6264446" y="2732580"/>
            <a:ext cx="104278" cy="1060619"/>
          </a:xfrm>
          <a:prstGeom prst="line">
            <a:avLst/>
          </a:prstGeom>
          <a:noFill/>
          <a:ln w="19050">
            <a:solidFill>
              <a:schemeClr val="accent1">
                <a:lumMod val="40000"/>
                <a:lumOff val="60000"/>
              </a:schemeClr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8" name="Line 5"/>
          <p:cNvSpPr>
            <a:spLocks noChangeShapeType="1"/>
          </p:cNvSpPr>
          <p:nvPr/>
        </p:nvSpPr>
        <p:spPr bwMode="auto">
          <a:xfrm flipV="1">
            <a:off x="6370800" y="2658355"/>
            <a:ext cx="517440" cy="0"/>
          </a:xfrm>
          <a:prstGeom prst="line">
            <a:avLst/>
          </a:prstGeom>
          <a:noFill/>
          <a:ln w="57150">
            <a:solidFill>
              <a:schemeClr val="accent1">
                <a:lumMod val="40000"/>
                <a:lumOff val="6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9" name="Line 5"/>
          <p:cNvSpPr>
            <a:spLocks noChangeShapeType="1"/>
          </p:cNvSpPr>
          <p:nvPr/>
        </p:nvSpPr>
        <p:spPr bwMode="auto">
          <a:xfrm flipV="1">
            <a:off x="5885757" y="3793200"/>
            <a:ext cx="392046" cy="0"/>
          </a:xfrm>
          <a:prstGeom prst="line">
            <a:avLst/>
          </a:prstGeom>
          <a:noFill/>
          <a:ln w="57150">
            <a:solidFill>
              <a:schemeClr val="accent1">
                <a:lumMod val="40000"/>
                <a:lumOff val="6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0" name="Line 12"/>
          <p:cNvSpPr>
            <a:spLocks noChangeShapeType="1"/>
          </p:cNvSpPr>
          <p:nvPr/>
        </p:nvSpPr>
        <p:spPr bwMode="auto">
          <a:xfrm rot="16200000" flipH="1">
            <a:off x="6550194" y="2968823"/>
            <a:ext cx="4411" cy="1050595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8" name="Line 12"/>
          <p:cNvSpPr>
            <a:spLocks noChangeShapeType="1"/>
          </p:cNvSpPr>
          <p:nvPr/>
        </p:nvSpPr>
        <p:spPr bwMode="auto">
          <a:xfrm rot="16200000" flipH="1">
            <a:off x="7766855" y="3935520"/>
            <a:ext cx="4411" cy="1050595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9" name="Line 12"/>
          <p:cNvSpPr>
            <a:spLocks noChangeShapeType="1"/>
          </p:cNvSpPr>
          <p:nvPr/>
        </p:nvSpPr>
        <p:spPr bwMode="auto">
          <a:xfrm rot="16200000" flipH="1">
            <a:off x="8143580" y="4331002"/>
            <a:ext cx="638881" cy="177909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60" name="Line 12"/>
          <p:cNvSpPr>
            <a:spLocks noChangeShapeType="1"/>
          </p:cNvSpPr>
          <p:nvPr/>
        </p:nvSpPr>
        <p:spPr bwMode="auto">
          <a:xfrm rot="16200000" flipV="1">
            <a:off x="8119776" y="4262790"/>
            <a:ext cx="349601" cy="0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61" name="Line 12"/>
          <p:cNvSpPr>
            <a:spLocks noChangeShapeType="1"/>
          </p:cNvSpPr>
          <p:nvPr/>
        </p:nvSpPr>
        <p:spPr bwMode="auto">
          <a:xfrm rot="16200000" flipH="1">
            <a:off x="7091584" y="3767361"/>
            <a:ext cx="893381" cy="1300101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63" name="Line 12"/>
          <p:cNvSpPr>
            <a:spLocks noChangeShapeType="1"/>
          </p:cNvSpPr>
          <p:nvPr/>
        </p:nvSpPr>
        <p:spPr bwMode="auto">
          <a:xfrm rot="16200000" flipH="1">
            <a:off x="6943296" y="3797523"/>
            <a:ext cx="893381" cy="1300101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64" name="Text Box 4"/>
          <p:cNvSpPr txBox="1">
            <a:spLocks noChangeArrowheads="1"/>
          </p:cNvSpPr>
          <p:nvPr/>
        </p:nvSpPr>
        <p:spPr bwMode="auto">
          <a:xfrm>
            <a:off x="8212138" y="5163040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</p:spTree>
    <p:extLst>
      <p:ext uri="{BB962C8B-B14F-4D97-AF65-F5344CB8AC3E}">
        <p14:creationId xmlns:p14="http://schemas.microsoft.com/office/powerpoint/2010/main" val="11990145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altLang="pl-PL" dirty="0" err="1" smtClean="0"/>
              <a:t>ToDo</a:t>
            </a:r>
            <a:r>
              <a:rPr lang="pl-PL" altLang="pl-PL" dirty="0" smtClean="0"/>
              <a:t>: można zrobić slajd o resztce Izraela</a:t>
            </a:r>
            <a:endParaRPr lang="pl-PL" altLang="pl-PL" dirty="0"/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199" y="3908425"/>
            <a:ext cx="3127587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6549817" y="4110038"/>
            <a:ext cx="1608347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6854619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54" name="Grupa 53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55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6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7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0" name="Freeform 31"/>
          <p:cNvSpPr>
            <a:spLocks/>
          </p:cNvSpPr>
          <p:nvPr/>
        </p:nvSpPr>
        <p:spPr bwMode="auto">
          <a:xfrm flipV="1">
            <a:off x="6549817" y="3935568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5" name="Line 5"/>
          <p:cNvSpPr>
            <a:spLocks noChangeShapeType="1"/>
          </p:cNvSpPr>
          <p:nvPr/>
        </p:nvSpPr>
        <p:spPr bwMode="auto">
          <a:xfrm>
            <a:off x="4765638" y="3711575"/>
            <a:ext cx="1013068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6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9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0" name="Line 10"/>
          <p:cNvSpPr>
            <a:spLocks noChangeShapeType="1"/>
          </p:cNvSpPr>
          <p:nvPr/>
        </p:nvSpPr>
        <p:spPr bwMode="auto">
          <a:xfrm rot="-5400000">
            <a:off x="5498308" y="3398044"/>
            <a:ext cx="627061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2" name="Line 7"/>
          <p:cNvSpPr>
            <a:spLocks noChangeShapeType="1"/>
          </p:cNvSpPr>
          <p:nvPr/>
        </p:nvSpPr>
        <p:spPr bwMode="auto">
          <a:xfrm>
            <a:off x="5773739" y="2389188"/>
            <a:ext cx="1355725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3" name="Line 15"/>
          <p:cNvSpPr>
            <a:spLocks noChangeShapeType="1"/>
          </p:cNvSpPr>
          <p:nvPr/>
        </p:nvSpPr>
        <p:spPr bwMode="auto">
          <a:xfrm>
            <a:off x="6048376" y="2503488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4" name="Line 4"/>
          <p:cNvSpPr>
            <a:spLocks noChangeShapeType="1"/>
          </p:cNvSpPr>
          <p:nvPr/>
        </p:nvSpPr>
        <p:spPr bwMode="auto">
          <a:xfrm>
            <a:off x="4367605" y="2503488"/>
            <a:ext cx="1333109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" name="PoleTekstowe 3"/>
          <p:cNvSpPr txBox="1"/>
          <p:nvPr/>
        </p:nvSpPr>
        <p:spPr>
          <a:xfrm>
            <a:off x="537882" y="5287151"/>
            <a:ext cx="34101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Wyjątki do dyskusji:</a:t>
            </a:r>
          </a:p>
          <a:p>
            <a:pPr marL="285750" indent="-285750">
              <a:buFont typeface="Arial" charset="0"/>
              <a:buChar char="•"/>
            </a:pPr>
            <a:r>
              <a:rPr lang="pl-PL" dirty="0"/>
              <a:t>Pochwycenie Kościoła</a:t>
            </a:r>
          </a:p>
          <a:p>
            <a:pPr marL="285750" indent="-285750">
              <a:buFont typeface="Arial" charset="0"/>
              <a:buChar char="•"/>
            </a:pPr>
            <a:r>
              <a:rPr lang="pl-PL" dirty="0"/>
              <a:t>Męczennicy którzy w czasach końca nie dają się zwieść.</a:t>
            </a:r>
          </a:p>
        </p:txBody>
      </p:sp>
      <p:sp>
        <p:nvSpPr>
          <p:cNvPr id="45" name="Line 5"/>
          <p:cNvSpPr>
            <a:spLocks noChangeShapeType="1"/>
          </p:cNvSpPr>
          <p:nvPr/>
        </p:nvSpPr>
        <p:spPr bwMode="auto">
          <a:xfrm>
            <a:off x="3441522" y="6266933"/>
            <a:ext cx="1013068" cy="0"/>
          </a:xfrm>
          <a:prstGeom prst="line">
            <a:avLst/>
          </a:prstGeom>
          <a:noFill/>
          <a:ln w="57150">
            <a:solidFill>
              <a:schemeClr val="accent1">
                <a:lumMod val="40000"/>
                <a:lumOff val="6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6" name="Line 5"/>
          <p:cNvSpPr>
            <a:spLocks noChangeShapeType="1"/>
          </p:cNvSpPr>
          <p:nvPr/>
        </p:nvSpPr>
        <p:spPr bwMode="auto">
          <a:xfrm>
            <a:off x="2531628" y="7157613"/>
            <a:ext cx="1013068" cy="0"/>
          </a:xfrm>
          <a:prstGeom prst="line">
            <a:avLst/>
          </a:prstGeom>
          <a:noFill/>
          <a:ln w="57150">
            <a:solidFill>
              <a:schemeClr val="accent1">
                <a:lumMod val="40000"/>
                <a:lumOff val="6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7" name="Line 5"/>
          <p:cNvSpPr>
            <a:spLocks noChangeShapeType="1"/>
          </p:cNvSpPr>
          <p:nvPr/>
        </p:nvSpPr>
        <p:spPr bwMode="auto">
          <a:xfrm flipV="1">
            <a:off x="6264446" y="2732580"/>
            <a:ext cx="104278" cy="1060619"/>
          </a:xfrm>
          <a:prstGeom prst="line">
            <a:avLst/>
          </a:prstGeom>
          <a:noFill/>
          <a:ln w="19050">
            <a:solidFill>
              <a:schemeClr val="accent1">
                <a:lumMod val="40000"/>
                <a:lumOff val="60000"/>
              </a:schemeClr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8" name="Line 5"/>
          <p:cNvSpPr>
            <a:spLocks noChangeShapeType="1"/>
          </p:cNvSpPr>
          <p:nvPr/>
        </p:nvSpPr>
        <p:spPr bwMode="auto">
          <a:xfrm flipV="1">
            <a:off x="6370800" y="2658355"/>
            <a:ext cx="517440" cy="0"/>
          </a:xfrm>
          <a:prstGeom prst="line">
            <a:avLst/>
          </a:prstGeom>
          <a:noFill/>
          <a:ln w="57150">
            <a:solidFill>
              <a:schemeClr val="accent1">
                <a:lumMod val="40000"/>
                <a:lumOff val="6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9" name="Line 5"/>
          <p:cNvSpPr>
            <a:spLocks noChangeShapeType="1"/>
          </p:cNvSpPr>
          <p:nvPr/>
        </p:nvSpPr>
        <p:spPr bwMode="auto">
          <a:xfrm flipV="1">
            <a:off x="5885757" y="3793200"/>
            <a:ext cx="392046" cy="0"/>
          </a:xfrm>
          <a:prstGeom prst="line">
            <a:avLst/>
          </a:prstGeom>
          <a:noFill/>
          <a:ln w="57150">
            <a:solidFill>
              <a:schemeClr val="accent1">
                <a:lumMod val="40000"/>
                <a:lumOff val="6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" name="Line 12"/>
          <p:cNvSpPr>
            <a:spLocks noChangeShapeType="1"/>
          </p:cNvSpPr>
          <p:nvPr/>
        </p:nvSpPr>
        <p:spPr bwMode="auto">
          <a:xfrm rot="16200000" flipH="1">
            <a:off x="8143580" y="4331002"/>
            <a:ext cx="638881" cy="177909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60" name="Line 12"/>
          <p:cNvSpPr>
            <a:spLocks noChangeShapeType="1"/>
          </p:cNvSpPr>
          <p:nvPr/>
        </p:nvSpPr>
        <p:spPr bwMode="auto">
          <a:xfrm rot="16200000" flipV="1">
            <a:off x="8119776" y="4262790"/>
            <a:ext cx="349601" cy="0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64" name="Line 7"/>
          <p:cNvSpPr>
            <a:spLocks noChangeShapeType="1"/>
          </p:cNvSpPr>
          <p:nvPr/>
        </p:nvSpPr>
        <p:spPr bwMode="auto">
          <a:xfrm>
            <a:off x="5926139" y="3676703"/>
            <a:ext cx="1355725" cy="0"/>
          </a:xfrm>
          <a:prstGeom prst="line">
            <a:avLst/>
          </a:prstGeom>
          <a:noFill/>
          <a:ln w="57150">
            <a:solidFill>
              <a:schemeClr val="accent6">
                <a:lumMod val="75000"/>
              </a:schemeClr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5" name="Line 7"/>
          <p:cNvSpPr>
            <a:spLocks noChangeShapeType="1"/>
          </p:cNvSpPr>
          <p:nvPr/>
        </p:nvSpPr>
        <p:spPr bwMode="auto">
          <a:xfrm>
            <a:off x="1911352" y="3555834"/>
            <a:ext cx="1355725" cy="0"/>
          </a:xfrm>
          <a:prstGeom prst="line">
            <a:avLst/>
          </a:prstGeom>
          <a:noFill/>
          <a:ln w="57150">
            <a:solidFill>
              <a:schemeClr val="accent6">
                <a:lumMod val="75000"/>
              </a:schemeClr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8212138" y="5163040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</p:spTree>
    <p:extLst>
      <p:ext uri="{BB962C8B-B14F-4D97-AF65-F5344CB8AC3E}">
        <p14:creationId xmlns:p14="http://schemas.microsoft.com/office/powerpoint/2010/main" val="19984484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ytuł 6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Część #2.3</a:t>
            </a:r>
            <a:br>
              <a:rPr lang="pl-PL" smtClean="0"/>
            </a:br>
            <a:r>
              <a:rPr lang="pl-PL" smtClean="0"/>
              <a:t>Dobra Nowina o przyszłości ucznia Jezusa</a:t>
            </a:r>
            <a:endParaRPr lang="pl-PL" dirty="0"/>
          </a:p>
        </p:txBody>
      </p:sp>
      <p:sp>
        <p:nvSpPr>
          <p:cNvPr id="63" name="Symbol zastępczy tekstu 62"/>
          <p:cNvSpPr>
            <a:spLocks noGrp="1"/>
          </p:cNvSpPr>
          <p:nvPr>
            <p:ph type="body" idx="1"/>
          </p:nvPr>
        </p:nvSpPr>
        <p:spPr>
          <a:xfrm>
            <a:off x="5298831" y="4589463"/>
            <a:ext cx="6048619" cy="1500187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pl-PL" i="1" dirty="0" smtClean="0"/>
              <a:t>Ręczę i zapewniam, kto słucha mego Słowa </a:t>
            </a:r>
            <a:br>
              <a:rPr lang="pl-PL" i="1" dirty="0" smtClean="0"/>
            </a:br>
            <a:r>
              <a:rPr lang="pl-PL" i="1" dirty="0" smtClean="0"/>
              <a:t>	i wierzy Temu, który Mnie posłał, </a:t>
            </a:r>
            <a:br>
              <a:rPr lang="pl-PL" i="1" dirty="0" smtClean="0"/>
            </a:br>
            <a:r>
              <a:rPr lang="pl-PL" i="1" dirty="0" smtClean="0"/>
              <a:t>ma życie wieczne </a:t>
            </a:r>
            <a:br>
              <a:rPr lang="pl-PL" i="1" dirty="0" smtClean="0"/>
            </a:br>
            <a:r>
              <a:rPr lang="pl-PL" i="1" dirty="0" smtClean="0"/>
              <a:t>	i nie czeka go sąd, </a:t>
            </a:r>
            <a:br>
              <a:rPr lang="pl-PL" i="1" dirty="0" smtClean="0"/>
            </a:br>
            <a:r>
              <a:rPr lang="pl-PL" i="1" dirty="0" smtClean="0"/>
              <a:t>		ale przeszedł ze śmierci do życia.</a:t>
            </a:r>
          </a:p>
          <a:p>
            <a:pPr algn="l"/>
            <a:r>
              <a:rPr lang="pl-PL" sz="1800" dirty="0"/>
              <a:t>	</a:t>
            </a:r>
            <a:r>
              <a:rPr lang="pl-PL" sz="1800" dirty="0" smtClean="0"/>
              <a:t>				</a:t>
            </a:r>
            <a:r>
              <a:rPr lang="pl-PL" sz="1800" i="1" dirty="0" smtClean="0"/>
              <a:t>(</a:t>
            </a:r>
            <a:r>
              <a:rPr lang="de-DE" sz="1800" i="1" dirty="0" smtClean="0"/>
              <a:t>J 5:24 </a:t>
            </a:r>
            <a:r>
              <a:rPr lang="de-DE" sz="1800" i="1" dirty="0" err="1" smtClean="0"/>
              <a:t>eib</a:t>
            </a:r>
            <a:r>
              <a:rPr lang="de-DE" sz="1800" i="1" dirty="0" smtClean="0"/>
              <a:t>)</a:t>
            </a:r>
            <a:endParaRPr lang="pl-PL" sz="1800" i="1" dirty="0"/>
          </a:p>
        </p:txBody>
      </p:sp>
    </p:spTree>
    <p:extLst>
      <p:ext uri="{BB962C8B-B14F-4D97-AF65-F5344CB8AC3E}">
        <p14:creationId xmlns:p14="http://schemas.microsoft.com/office/powerpoint/2010/main" val="127860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Wydarzenia w których planuję brać udział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#1. Raczej umrę więc wyląduję na „Łonie Abrahama”</a:t>
            </a:r>
          </a:p>
          <a:p>
            <a:pPr marL="0" indent="0">
              <a:buNone/>
            </a:pPr>
            <a:r>
              <a:rPr lang="pl-PL" dirty="0"/>
              <a:t>#2. W ciele (nowym) zmartwychwstanę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#3. </a:t>
            </a:r>
            <a:r>
              <a:rPr lang="pl-PL" sz="28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Zdam sprawę przed Trybunałem Chrystusa</a:t>
            </a:r>
          </a:p>
          <a:p>
            <a:pPr marL="0" indent="0">
              <a:buNone/>
            </a:pPr>
            <a:r>
              <a:rPr lang="pl-PL" sz="28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#4. </a:t>
            </a:r>
            <a:r>
              <a:rPr lang="cs-CZ" sz="28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Będę</a:t>
            </a:r>
            <a:r>
              <a:rPr lang="cs-CZ" sz="28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 </a:t>
            </a:r>
            <a:r>
              <a:rPr lang="cs-CZ" sz="28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Weselu</a:t>
            </a:r>
            <a:r>
              <a:rPr lang="cs-CZ" sz="28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28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Baranka</a:t>
            </a:r>
            <a:endParaRPr lang="cs-CZ" sz="28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cs-CZ" sz="28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#5. </a:t>
            </a:r>
            <a:r>
              <a:rPr lang="pl-PL" sz="28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 Jezusem przyjdę na ziemię </a:t>
            </a:r>
          </a:p>
          <a:p>
            <a:pPr marL="0" indent="0">
              <a:buNone/>
            </a:pPr>
            <a:r>
              <a:rPr lang="cs-CZ" sz="28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#6. </a:t>
            </a:r>
            <a:r>
              <a:rPr lang="cs-CZ" sz="28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Królowanie</a:t>
            </a:r>
            <a:r>
              <a:rPr lang="cs-CZ" sz="28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</a:t>
            </a:r>
            <a:r>
              <a:rPr lang="cs-CZ" sz="28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kapłanienie</a:t>
            </a:r>
            <a:r>
              <a:rPr lang="cs-CZ" sz="28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 </a:t>
            </a:r>
            <a:r>
              <a:rPr lang="cs-CZ" sz="28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Królestwie</a:t>
            </a:r>
            <a:r>
              <a:rPr lang="cs-CZ" sz="28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28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Mesjasza</a:t>
            </a:r>
            <a:endParaRPr lang="cs-CZ" sz="28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pl-PL" sz="28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#7.</a:t>
            </a:r>
            <a:r>
              <a:rPr lang="pl-PL" sz="28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28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Pojawia</a:t>
            </a:r>
            <a:r>
              <a:rPr lang="cs-CZ" sz="28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28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się</a:t>
            </a:r>
            <a:r>
              <a:rPr lang="cs-CZ" sz="28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28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Nowe</a:t>
            </a:r>
            <a:r>
              <a:rPr lang="cs-CZ" sz="28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dirty="0" err="1"/>
              <a:t>Niebo</a:t>
            </a:r>
            <a:r>
              <a:rPr lang="cs-CZ" dirty="0"/>
              <a:t> i </a:t>
            </a:r>
            <a:r>
              <a:rPr lang="cs-CZ" sz="28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Nowa</a:t>
            </a:r>
            <a:r>
              <a:rPr lang="cs-CZ" sz="28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28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Ziemia</a:t>
            </a:r>
            <a:endParaRPr lang="cs-CZ" sz="28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27864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„Inwestowanie w wieczność” - plan </a:t>
            </a:r>
            <a:r>
              <a:rPr lang="pl-PL" dirty="0" smtClean="0"/>
              <a:t>na wystąpienie misyjne u Olka 9 </a:t>
            </a:r>
            <a:r>
              <a:rPr lang="pl-PL" dirty="0" smtClean="0"/>
              <a:t>września 2019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smtClean="0"/>
              <a:t>Historia</a:t>
            </a:r>
            <a:endParaRPr lang="pl-PL" dirty="0" smtClean="0"/>
          </a:p>
          <a:p>
            <a:pPr lvl="1"/>
            <a:r>
              <a:rPr lang="pl-PL" dirty="0" smtClean="0"/>
              <a:t>Inwestowałem</a:t>
            </a:r>
            <a:r>
              <a:rPr lang="mr-IN" dirty="0" smtClean="0"/>
              <a:t>……</a:t>
            </a:r>
            <a:r>
              <a:rPr lang="pl-PL" dirty="0" smtClean="0"/>
              <a:t> pik-net, 3S, SGT, </a:t>
            </a:r>
            <a:r>
              <a:rPr lang="pl-PL" dirty="0" err="1" smtClean="0"/>
              <a:t>Triggo</a:t>
            </a:r>
            <a:r>
              <a:rPr lang="mr-IN" dirty="0" smtClean="0"/>
              <a:t>…</a:t>
            </a:r>
            <a:r>
              <a:rPr lang="pl-PL" dirty="0" smtClean="0"/>
              <a:t>.</a:t>
            </a:r>
          </a:p>
          <a:p>
            <a:r>
              <a:rPr lang="pl-PL" dirty="0" smtClean="0"/>
              <a:t>Co dalej</a:t>
            </a:r>
          </a:p>
          <a:p>
            <a:pPr lvl="1"/>
            <a:r>
              <a:rPr lang="pl-PL" dirty="0" smtClean="0"/>
              <a:t>Kto chce więcej </a:t>
            </a:r>
            <a:r>
              <a:rPr lang="mr-IN" dirty="0" smtClean="0"/>
              <a:t>…</a:t>
            </a:r>
            <a:r>
              <a:rPr lang="pl-PL" dirty="0" smtClean="0"/>
              <a:t>.. </a:t>
            </a:r>
          </a:p>
          <a:p>
            <a:pPr lvl="1"/>
            <a:r>
              <a:rPr lang="pl-PL" dirty="0" smtClean="0"/>
              <a:t>Kto chce bardziej </a:t>
            </a:r>
            <a:r>
              <a:rPr lang="mr-IN" dirty="0" smtClean="0"/>
              <a:t>–</a:t>
            </a:r>
            <a:r>
              <a:rPr lang="pl-PL" dirty="0" smtClean="0"/>
              <a:t> </a:t>
            </a:r>
            <a:r>
              <a:rPr lang="pl-PL" dirty="0" err="1" smtClean="0"/>
              <a:t>uczniostwo</a:t>
            </a:r>
            <a:r>
              <a:rPr lang="pl-PL" dirty="0" smtClean="0"/>
              <a:t>.</a:t>
            </a:r>
          </a:p>
          <a:p>
            <a:pPr lvl="1"/>
            <a:endParaRPr lang="pl-PL" dirty="0"/>
          </a:p>
          <a:p>
            <a:r>
              <a:rPr lang="pl-PL" dirty="0" smtClean="0"/>
              <a:t>Plan</a:t>
            </a:r>
          </a:p>
          <a:p>
            <a:pPr lvl="1"/>
            <a:r>
              <a:rPr lang="pl-PL" dirty="0" smtClean="0"/>
              <a:t>Moja historia</a:t>
            </a:r>
          </a:p>
          <a:p>
            <a:pPr lvl="1"/>
            <a:r>
              <a:rPr lang="pl-PL" dirty="0" err="1" smtClean="0"/>
              <a:t>Defincija</a:t>
            </a:r>
            <a:r>
              <a:rPr lang="pl-PL" dirty="0" smtClean="0"/>
              <a:t> inwestowania</a:t>
            </a:r>
          </a:p>
          <a:p>
            <a:pPr lvl="1"/>
            <a:r>
              <a:rPr lang="pl-PL" dirty="0" smtClean="0"/>
              <a:t>Inwestowanie w wieczność </a:t>
            </a:r>
            <a:r>
              <a:rPr lang="mr-IN" dirty="0" smtClean="0"/>
              <a:t>–</a:t>
            </a:r>
            <a:r>
              <a:rPr lang="pl-PL" dirty="0" smtClean="0"/>
              <a:t> cz. #1</a:t>
            </a:r>
          </a:p>
          <a:p>
            <a:pPr lvl="1"/>
            <a:r>
              <a:rPr lang="pl-PL" dirty="0" smtClean="0"/>
              <a:t>Problem końca systemu</a:t>
            </a:r>
          </a:p>
          <a:p>
            <a:pPr lvl="1"/>
            <a:r>
              <a:rPr lang="pl-PL" dirty="0" smtClean="0"/>
              <a:t>Inwestowanie w wieczność </a:t>
            </a:r>
            <a:r>
              <a:rPr lang="mr-IN" dirty="0" smtClean="0"/>
              <a:t>–</a:t>
            </a:r>
            <a:r>
              <a:rPr lang="pl-PL" dirty="0" smtClean="0"/>
              <a:t> cz. #2 </a:t>
            </a:r>
            <a:r>
              <a:rPr lang="mr-IN" dirty="0" smtClean="0"/>
              <a:t>–</a:t>
            </a:r>
            <a:r>
              <a:rPr lang="pl-PL" dirty="0" smtClean="0"/>
              <a:t> Twój skarb w niebie sobie gromadź</a:t>
            </a:r>
          </a:p>
          <a:p>
            <a:pPr lvl="1"/>
            <a:r>
              <a:rPr lang="pl-PL" dirty="0" smtClean="0"/>
              <a:t>Inwestowanie  w wieczność </a:t>
            </a:r>
            <a:r>
              <a:rPr lang="mr-IN" dirty="0" smtClean="0"/>
              <a:t>–</a:t>
            </a:r>
            <a:r>
              <a:rPr lang="pl-PL" dirty="0" smtClean="0"/>
              <a:t> </a:t>
            </a:r>
            <a:r>
              <a:rPr lang="pl-PL" dirty="0" err="1" smtClean="0"/>
              <a:t>cz</a:t>
            </a:r>
            <a:r>
              <a:rPr lang="pl-PL" dirty="0" smtClean="0"/>
              <a:t> 3 </a:t>
            </a:r>
            <a:r>
              <a:rPr lang="mr-IN" dirty="0" smtClean="0"/>
              <a:t>–</a:t>
            </a:r>
            <a:r>
              <a:rPr lang="pl-PL" dirty="0" smtClean="0"/>
              <a:t> eliminacja obu </a:t>
            </a:r>
            <a:r>
              <a:rPr lang="pl-PL" dirty="0" err="1" smtClean="0"/>
              <a:t>ryzyk</a:t>
            </a:r>
            <a:r>
              <a:rPr lang="pl-PL" dirty="0" smtClean="0"/>
              <a:t>.</a:t>
            </a:r>
          </a:p>
          <a:p>
            <a:pPr lvl="1"/>
            <a:r>
              <a:rPr lang="pl-PL" dirty="0" smtClean="0"/>
              <a:t>Zaproszenia</a:t>
            </a:r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3941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Wydarzenia w których planuję brać udział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mtClean="0"/>
              <a:t>#1. </a:t>
            </a:r>
            <a:r>
              <a:rPr lang="pl-PL" dirty="0" smtClean="0"/>
              <a:t>Gen3:19, </a:t>
            </a:r>
            <a:r>
              <a:rPr lang="pl-PL" dirty="0" err="1" smtClean="0"/>
              <a:t>Łk</a:t>
            </a:r>
            <a:r>
              <a:rPr lang="pl-PL" dirty="0" smtClean="0"/>
              <a:t> 16:19, Hi 17:11-19, </a:t>
            </a:r>
            <a:r>
              <a:rPr lang="pl-PL" dirty="0" err="1" smtClean="0"/>
              <a:t>Heb</a:t>
            </a:r>
            <a:r>
              <a:rPr lang="pl-PL" dirty="0" smtClean="0"/>
              <a:t> 9:27, 1Tes4:15, Dn12:2</a:t>
            </a:r>
          </a:p>
          <a:p>
            <a:pPr marL="0" indent="0">
              <a:buNone/>
            </a:pPr>
            <a:r>
              <a:rPr lang="pl-PL" dirty="0" smtClean="0"/>
              <a:t>#2. </a:t>
            </a:r>
            <a:r>
              <a:rPr lang="it-IT" dirty="0" smtClean="0"/>
              <a:t>1Tes4:13, 1Kor15:51, Fil 3:20</a:t>
            </a:r>
          </a:p>
          <a:p>
            <a:pPr marL="0" indent="0">
              <a:buNone/>
            </a:pPr>
            <a:r>
              <a:rPr lang="it-IT" dirty="0" smtClean="0"/>
              <a:t>#3. </a:t>
            </a:r>
            <a:r>
              <a:rPr lang="pl-PL" dirty="0" err="1" smtClean="0"/>
              <a:t>Rz</a:t>
            </a:r>
            <a:r>
              <a:rPr lang="pl-PL" dirty="0" smtClean="0"/>
              <a:t> 14:10, 12, </a:t>
            </a:r>
            <a:r>
              <a:rPr lang="pl-PL" dirty="0" err="1" smtClean="0"/>
              <a:t>Łk</a:t>
            </a:r>
            <a:r>
              <a:rPr lang="pl-PL" dirty="0" smtClean="0"/>
              <a:t> 19:11, Mt 25:14, 2Kor5:10, 1Kor3:8, </a:t>
            </a:r>
            <a:r>
              <a:rPr lang="pl-PL" dirty="0" err="1" smtClean="0"/>
              <a:t>Dn</a:t>
            </a:r>
            <a:r>
              <a:rPr lang="pl-PL" dirty="0" smtClean="0"/>
              <a:t> 1:3</a:t>
            </a:r>
          </a:p>
          <a:p>
            <a:pPr marL="0" indent="0">
              <a:buNone/>
            </a:pPr>
            <a:r>
              <a:rPr lang="pl-PL" dirty="0" smtClean="0"/>
              <a:t>#4. </a:t>
            </a:r>
            <a:r>
              <a:rPr lang="cs-CZ" dirty="0" smtClean="0"/>
              <a:t>Ap19:1, 7,  9, </a:t>
            </a:r>
            <a:r>
              <a:rPr lang="cs-CZ" dirty="0" err="1" smtClean="0"/>
              <a:t>Mt</a:t>
            </a:r>
            <a:r>
              <a:rPr lang="cs-CZ" dirty="0" smtClean="0"/>
              <a:t> 25:1, J14:1-3</a:t>
            </a:r>
          </a:p>
          <a:p>
            <a:pPr marL="0" indent="0">
              <a:buNone/>
            </a:pPr>
            <a:r>
              <a:rPr lang="cs-CZ" dirty="0" smtClean="0"/>
              <a:t>#5. </a:t>
            </a:r>
            <a:r>
              <a:rPr lang="fi-FI" dirty="0" err="1" smtClean="0"/>
              <a:t>Jud</a:t>
            </a:r>
            <a:r>
              <a:rPr lang="fi-FI" dirty="0" smtClean="0"/>
              <a:t> 14, Ap19:1, 14 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#6. </a:t>
            </a:r>
            <a:r>
              <a:rPr lang="pl-PL" dirty="0" smtClean="0"/>
              <a:t>Ap20:6, Łk19:11, ???</a:t>
            </a:r>
          </a:p>
          <a:p>
            <a:pPr marL="0" indent="0">
              <a:buNone/>
            </a:pPr>
            <a:r>
              <a:rPr lang="pl-PL" dirty="0" smtClean="0"/>
              <a:t>#7. </a:t>
            </a:r>
            <a:r>
              <a:rPr lang="cs-CZ" dirty="0" smtClean="0"/>
              <a:t>Ap20:7, 11, Ap21:1-5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622724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altLang="pl-PL" smtClean="0"/>
              <a:t>Przypomnienie:</a:t>
            </a:r>
            <a:br>
              <a:rPr lang="pl-PL" altLang="pl-PL" smtClean="0"/>
            </a:br>
            <a:r>
              <a:rPr lang="pl-PL" altLang="pl-PL" smtClean="0"/>
              <a:t>Szeroka droga, która prowadzi na zatracenie</a:t>
            </a:r>
            <a:endParaRPr lang="pl-PL" altLang="pl-PL" dirty="0"/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54" name="Grupa 53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55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6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7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0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</a:p>
        </p:txBody>
      </p:sp>
      <p:sp>
        <p:nvSpPr>
          <p:cNvPr id="33" name="Line 4"/>
          <p:cNvSpPr>
            <a:spLocks noChangeShapeType="1"/>
          </p:cNvSpPr>
          <p:nvPr/>
        </p:nvSpPr>
        <p:spPr bwMode="auto">
          <a:xfrm>
            <a:off x="2743201" y="2503488"/>
            <a:ext cx="2957514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4" name="Line 16"/>
          <p:cNvSpPr>
            <a:spLocks noChangeShapeType="1"/>
          </p:cNvSpPr>
          <p:nvPr/>
        </p:nvSpPr>
        <p:spPr bwMode="auto">
          <a:xfrm rot="5400000" flipV="1">
            <a:off x="2449379" y="3137402"/>
            <a:ext cx="1095030" cy="0"/>
          </a:xfrm>
          <a:prstGeom prst="line">
            <a:avLst/>
          </a:prstGeom>
          <a:noFill/>
          <a:ln w="76200" cap="rnd">
            <a:solidFill>
              <a:schemeClr val="accent2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2" name="PoleTekstowe 1"/>
          <p:cNvSpPr txBox="1"/>
          <p:nvPr/>
        </p:nvSpPr>
        <p:spPr>
          <a:xfrm>
            <a:off x="493984" y="4834758"/>
            <a:ext cx="91865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Ważne punkty w życiu człowieka: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Człowiek się rodzi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Żyje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Umiera zstępując do krainy umarłych (hebr. </a:t>
            </a:r>
            <a:r>
              <a:rPr lang="pl-PL" dirty="0" err="1"/>
              <a:t>szeol</a:t>
            </a:r>
            <a:r>
              <a:rPr lang="pl-PL" dirty="0"/>
              <a:t>, gr. hades).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Człowiek zmartwychwstaje.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Zmartwychwstały staje przez Wielkim Białym Tronem gdzie otrzymuje sprawiedliwy wyrok.</a:t>
            </a:r>
          </a:p>
        </p:txBody>
      </p:sp>
      <p:sp>
        <p:nvSpPr>
          <p:cNvPr id="36" name="Oval 26"/>
          <p:cNvSpPr>
            <a:spLocks noChangeArrowheads="1"/>
          </p:cNvSpPr>
          <p:nvPr/>
        </p:nvSpPr>
        <p:spPr bwMode="auto">
          <a:xfrm>
            <a:off x="8486775" y="3464200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5</a:t>
            </a:r>
          </a:p>
        </p:txBody>
      </p:sp>
      <p:sp>
        <p:nvSpPr>
          <p:cNvPr id="37" name="Oval 28"/>
          <p:cNvSpPr>
            <a:spLocks noChangeArrowheads="1"/>
          </p:cNvSpPr>
          <p:nvPr/>
        </p:nvSpPr>
        <p:spPr bwMode="auto">
          <a:xfrm>
            <a:off x="3381145" y="3841752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</a:t>
            </a:r>
          </a:p>
        </p:txBody>
      </p:sp>
      <p:sp>
        <p:nvSpPr>
          <p:cNvPr id="39" name="Oval 29"/>
          <p:cNvSpPr>
            <a:spLocks noChangeArrowheads="1"/>
          </p:cNvSpPr>
          <p:nvPr/>
        </p:nvSpPr>
        <p:spPr bwMode="auto">
          <a:xfrm>
            <a:off x="8227220" y="407818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4</a:t>
            </a:r>
          </a:p>
        </p:txBody>
      </p:sp>
      <p:sp>
        <p:nvSpPr>
          <p:cNvPr id="40" name="Oval 30"/>
          <p:cNvSpPr>
            <a:spLocks noChangeArrowheads="1"/>
          </p:cNvSpPr>
          <p:nvPr/>
        </p:nvSpPr>
        <p:spPr bwMode="auto">
          <a:xfrm>
            <a:off x="4418012" y="3958431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2</a:t>
            </a:r>
          </a:p>
        </p:txBody>
      </p:sp>
      <p:sp>
        <p:nvSpPr>
          <p:cNvPr id="41" name="Oval 29"/>
          <p:cNvSpPr>
            <a:spLocks noChangeArrowheads="1"/>
          </p:cNvSpPr>
          <p:nvPr/>
        </p:nvSpPr>
        <p:spPr bwMode="auto">
          <a:xfrm>
            <a:off x="5559971" y="4022726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3</a:t>
            </a:r>
          </a:p>
        </p:txBody>
      </p:sp>
      <p:grpSp>
        <p:nvGrpSpPr>
          <p:cNvPr id="42" name="Grupa 41"/>
          <p:cNvGrpSpPr/>
          <p:nvPr/>
        </p:nvGrpSpPr>
        <p:grpSpPr>
          <a:xfrm>
            <a:off x="2438964" y="2807299"/>
            <a:ext cx="429376" cy="655918"/>
            <a:chOff x="2957194" y="2798382"/>
            <a:chExt cx="419732" cy="641186"/>
          </a:xfrm>
        </p:grpSpPr>
        <p:sp>
          <p:nvSpPr>
            <p:cNvPr id="43" name="Line 32"/>
            <p:cNvSpPr>
              <a:spLocks noChangeShapeType="1"/>
            </p:cNvSpPr>
            <p:nvPr/>
          </p:nvSpPr>
          <p:spPr bwMode="auto">
            <a:xfrm>
              <a:off x="2957194" y="3002294"/>
              <a:ext cx="419732" cy="0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  <p:sp>
          <p:nvSpPr>
            <p:cNvPr id="44" name="Line 32"/>
            <p:cNvSpPr>
              <a:spLocks noChangeShapeType="1"/>
            </p:cNvSpPr>
            <p:nvPr/>
          </p:nvSpPr>
          <p:spPr bwMode="auto">
            <a:xfrm flipV="1">
              <a:off x="3167060" y="2798382"/>
              <a:ext cx="1" cy="641186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</p:grp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8212138" y="5163040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</p:spTree>
    <p:extLst>
      <p:ext uri="{BB962C8B-B14F-4D97-AF65-F5344CB8AC3E}">
        <p14:creationId xmlns:p14="http://schemas.microsoft.com/office/powerpoint/2010/main" val="1773011953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altLang="pl-PL" smtClean="0"/>
              <a:t>#0. Wąska ścieżka prowadzi poprzez nowe narodzenie</a:t>
            </a:r>
            <a:endParaRPr lang="pl-PL" altLang="pl-PL" dirty="0"/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6" name="Line 23"/>
          <p:cNvSpPr>
            <a:spLocks noChangeShapeType="1"/>
          </p:cNvSpPr>
          <p:nvPr/>
        </p:nvSpPr>
        <p:spPr bwMode="auto">
          <a:xfrm>
            <a:off x="7129463" y="3703638"/>
            <a:ext cx="1827212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3" name="pole tekstowe 59"/>
          <p:cNvSpPr txBox="1">
            <a:spLocks noChangeArrowheads="1"/>
          </p:cNvSpPr>
          <p:nvPr/>
        </p:nvSpPr>
        <p:spPr bwMode="auto">
          <a:xfrm>
            <a:off x="5520100" y="5790117"/>
            <a:ext cx="474931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dirty="0">
                <a:solidFill>
                  <a:srgbClr val="FF0000"/>
                </a:solidFill>
              </a:rPr>
              <a:t>Ef1:13 </a:t>
            </a:r>
            <a:r>
              <a:rPr lang="mr-IN" altLang="x-none" sz="1800" dirty="0">
                <a:solidFill>
                  <a:srgbClr val="FF0000"/>
                </a:solidFill>
              </a:rPr>
              <a:t>–</a:t>
            </a:r>
            <a:r>
              <a:rPr lang="pl-PL" altLang="x-none" sz="1800" dirty="0">
                <a:solidFill>
                  <a:srgbClr val="FF0000"/>
                </a:solidFill>
              </a:rPr>
              <a:t> usłyszawszy </a:t>
            </a:r>
            <a:r>
              <a:rPr lang="pl-PL" altLang="x-none" sz="1800" b="1" dirty="0">
                <a:solidFill>
                  <a:srgbClr val="FF0000"/>
                </a:solidFill>
              </a:rPr>
              <a:t>uwierzyliśmy</a:t>
            </a:r>
            <a:r>
              <a:rPr lang="pl-PL" altLang="x-none" sz="1800" dirty="0">
                <a:solidFill>
                  <a:srgbClr val="FF0000"/>
                </a:solidFill>
              </a:rPr>
              <a:t> a Bóg zapieczętował obiecanym Duchem Świętym.</a:t>
            </a:r>
          </a:p>
        </p:txBody>
      </p:sp>
      <p:cxnSp>
        <p:nvCxnSpPr>
          <p:cNvPr id="34" name="Łącznik prosty ze strzałką 33"/>
          <p:cNvCxnSpPr/>
          <p:nvPr/>
        </p:nvCxnSpPr>
        <p:spPr>
          <a:xfrm flipH="1" flipV="1">
            <a:off x="4341673" y="4100058"/>
            <a:ext cx="1152523" cy="1780491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upa 35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37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39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0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41" name="pole tekstowe 59"/>
          <p:cNvSpPr txBox="1">
            <a:spLocks noChangeArrowheads="1"/>
          </p:cNvSpPr>
          <p:nvPr/>
        </p:nvSpPr>
        <p:spPr bwMode="auto">
          <a:xfrm>
            <a:off x="1623731" y="5165727"/>
            <a:ext cx="342122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dirty="0">
                <a:solidFill>
                  <a:srgbClr val="FF0000"/>
                </a:solidFill>
              </a:rPr>
              <a:t>Ef 2:1n </a:t>
            </a:r>
            <a:r>
              <a:rPr lang="mr-IN" altLang="x-none" sz="1800" dirty="0">
                <a:solidFill>
                  <a:srgbClr val="FF0000"/>
                </a:solidFill>
              </a:rPr>
              <a:t>–</a:t>
            </a:r>
            <a:r>
              <a:rPr lang="pl-PL" altLang="x-none" sz="1800" dirty="0">
                <a:solidFill>
                  <a:srgbClr val="FF0000"/>
                </a:solidFill>
              </a:rPr>
              <a:t> Nas umarłych na wskutek grzechu Bóg ożywił </a:t>
            </a:r>
            <a:r>
              <a:rPr lang="mr-IN" altLang="x-none" sz="1800" dirty="0">
                <a:solidFill>
                  <a:srgbClr val="FF0000"/>
                </a:solidFill>
              </a:rPr>
              <a:t>…</a:t>
            </a:r>
            <a:endParaRPr lang="pl-PL" altLang="x-none" sz="1800" dirty="0">
              <a:solidFill>
                <a:srgbClr val="FF0000"/>
              </a:solidFill>
            </a:endParaRPr>
          </a:p>
        </p:txBody>
      </p:sp>
      <p:sp>
        <p:nvSpPr>
          <p:cNvPr id="42" name="Line 4"/>
          <p:cNvSpPr>
            <a:spLocks noChangeShapeType="1"/>
          </p:cNvSpPr>
          <p:nvPr/>
        </p:nvSpPr>
        <p:spPr bwMode="auto">
          <a:xfrm>
            <a:off x="2743201" y="2503488"/>
            <a:ext cx="2957514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3" name="Line 16"/>
          <p:cNvSpPr>
            <a:spLocks noChangeShapeType="1"/>
          </p:cNvSpPr>
          <p:nvPr/>
        </p:nvSpPr>
        <p:spPr bwMode="auto">
          <a:xfrm rot="5400000" flipV="1">
            <a:off x="3781558" y="3355488"/>
            <a:ext cx="753450" cy="0"/>
          </a:xfrm>
          <a:prstGeom prst="line">
            <a:avLst/>
          </a:prstGeom>
          <a:noFill/>
          <a:ln w="76200" cap="rnd">
            <a:solidFill>
              <a:srgbClr val="FFF71F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4" name="Line 16"/>
          <p:cNvSpPr>
            <a:spLocks noChangeShapeType="1"/>
          </p:cNvSpPr>
          <p:nvPr/>
        </p:nvSpPr>
        <p:spPr bwMode="auto">
          <a:xfrm rot="5400000" flipV="1">
            <a:off x="2449379" y="3137402"/>
            <a:ext cx="1095030" cy="0"/>
          </a:xfrm>
          <a:prstGeom prst="line">
            <a:avLst/>
          </a:prstGeom>
          <a:noFill/>
          <a:ln w="76200" cap="rnd">
            <a:solidFill>
              <a:srgbClr val="FFF71F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grpSp>
        <p:nvGrpSpPr>
          <p:cNvPr id="45" name="Grupa 44"/>
          <p:cNvGrpSpPr/>
          <p:nvPr/>
        </p:nvGrpSpPr>
        <p:grpSpPr>
          <a:xfrm>
            <a:off x="2438964" y="2807299"/>
            <a:ext cx="429376" cy="655918"/>
            <a:chOff x="2957194" y="2798382"/>
            <a:chExt cx="419732" cy="641186"/>
          </a:xfrm>
        </p:grpSpPr>
        <p:sp>
          <p:nvSpPr>
            <p:cNvPr id="46" name="Line 32"/>
            <p:cNvSpPr>
              <a:spLocks noChangeShapeType="1"/>
            </p:cNvSpPr>
            <p:nvPr/>
          </p:nvSpPr>
          <p:spPr bwMode="auto">
            <a:xfrm>
              <a:off x="2957194" y="3002294"/>
              <a:ext cx="419732" cy="0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  <p:sp>
          <p:nvSpPr>
            <p:cNvPr id="47" name="Line 32"/>
            <p:cNvSpPr>
              <a:spLocks noChangeShapeType="1"/>
            </p:cNvSpPr>
            <p:nvPr/>
          </p:nvSpPr>
          <p:spPr bwMode="auto">
            <a:xfrm flipV="1">
              <a:off x="3167060" y="2798382"/>
              <a:ext cx="1" cy="641186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</p:grpSp>
      <p:sp>
        <p:nvSpPr>
          <p:cNvPr id="48" name="Text Box 4"/>
          <p:cNvSpPr txBox="1">
            <a:spLocks noChangeArrowheads="1"/>
          </p:cNvSpPr>
          <p:nvPr/>
        </p:nvSpPr>
        <p:spPr bwMode="auto">
          <a:xfrm>
            <a:off x="8212138" y="5163040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</p:spTree>
    <p:extLst>
      <p:ext uri="{BB962C8B-B14F-4D97-AF65-F5344CB8AC3E}">
        <p14:creationId xmlns:p14="http://schemas.microsoft.com/office/powerpoint/2010/main" val="528808299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100" y="905837"/>
            <a:ext cx="9817100" cy="5918200"/>
          </a:xfrm>
          <a:prstGeom prst="rect">
            <a:avLst/>
          </a:prstGeom>
        </p:spPr>
      </p:pic>
      <p:sp>
        <p:nvSpPr>
          <p:cNvPr id="3" name="Owal 2"/>
          <p:cNvSpPr/>
          <p:nvPr/>
        </p:nvSpPr>
        <p:spPr>
          <a:xfrm>
            <a:off x="4980808" y="3523843"/>
            <a:ext cx="2217683" cy="2217683"/>
          </a:xfrm>
          <a:prstGeom prst="ellipse">
            <a:avLst/>
          </a:prstGeom>
          <a:noFill/>
          <a:ln w="1270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Line 16"/>
          <p:cNvSpPr>
            <a:spLocks noChangeShapeType="1"/>
          </p:cNvSpPr>
          <p:nvPr/>
        </p:nvSpPr>
        <p:spPr bwMode="auto">
          <a:xfrm rot="5400000" flipV="1">
            <a:off x="4864826" y="2609317"/>
            <a:ext cx="3061585" cy="0"/>
          </a:xfrm>
          <a:prstGeom prst="line">
            <a:avLst/>
          </a:prstGeom>
          <a:noFill/>
          <a:ln w="117475" cap="rnd">
            <a:solidFill>
              <a:schemeClr val="accent4">
                <a:lumMod val="60000"/>
                <a:lumOff val="40000"/>
              </a:schemeClr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altLang="pl-PL" smtClean="0"/>
              <a:t>#0. Wąska ścieżka prowadzi poprzez nowe narodzenie</a:t>
            </a:r>
            <a:br>
              <a:rPr lang="pl-PL" altLang="pl-PL" smtClean="0"/>
            </a:br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3482977" y="3244334"/>
            <a:ext cx="5226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altLang="pl-PL" dirty="0"/>
              <a:t>#0. Wąska ścieżka prowadzi poprzez nowe narodzenie</a:t>
            </a:r>
          </a:p>
        </p:txBody>
      </p:sp>
    </p:spTree>
    <p:extLst>
      <p:ext uri="{BB962C8B-B14F-4D97-AF65-F5344CB8AC3E}">
        <p14:creationId xmlns:p14="http://schemas.microsoft.com/office/powerpoint/2010/main" val="28323783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Ef 1:13n – algorytm nawrócenia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838200" y="1254369"/>
            <a:ext cx="10515600" cy="3098970"/>
          </a:xfrm>
        </p:spPr>
        <p:txBody>
          <a:bodyPr/>
          <a:lstStyle/>
          <a:p>
            <a:r>
              <a:rPr lang="pl-PL" i="0" baseline="30000" dirty="0" smtClean="0"/>
              <a:t>(</a:t>
            </a:r>
            <a:r>
              <a:rPr lang="pl-PL" i="0" baseline="30000" dirty="0"/>
              <a:t>13)</a:t>
            </a:r>
            <a:r>
              <a:rPr lang="pl-PL" i="0" dirty="0"/>
              <a:t> W N</a:t>
            </a:r>
            <a:r>
              <a:rPr lang="pl-PL" i="0" dirty="0" smtClean="0"/>
              <a:t>im [ w Chrystusie ] </a:t>
            </a:r>
            <a:r>
              <a:rPr lang="pl-PL" i="0" dirty="0"/>
              <a:t>i wy </a:t>
            </a:r>
            <a:r>
              <a:rPr lang="pl-PL" dirty="0"/>
              <a:t>położyliście nadzieję</a:t>
            </a:r>
            <a:r>
              <a:rPr lang="pl-PL" i="0" dirty="0"/>
              <a:t>, kiedy usłyszeliście słowo prawdy, ewangelię waszego zbawienia, w nim też, gdy uwierzyliście, zostaliście zapieczętowani obiecanym Duchem </a:t>
            </a:r>
            <a:r>
              <a:rPr lang="pl-PL" i="0" dirty="0" smtClean="0"/>
              <a:t>Świętym</a:t>
            </a:r>
            <a:r>
              <a:rPr lang="pl-PL" i="0" dirty="0"/>
              <a:t> </a:t>
            </a:r>
            <a:r>
              <a:rPr lang="pl-PL" i="0" baseline="30000" dirty="0"/>
              <a:t>(14)</a:t>
            </a:r>
            <a:r>
              <a:rPr lang="pl-PL" i="0" dirty="0"/>
              <a:t> </a:t>
            </a:r>
            <a:r>
              <a:rPr lang="pl-PL" i="0" dirty="0" smtClean="0"/>
              <a:t>który </a:t>
            </a:r>
            <a:r>
              <a:rPr lang="pl-PL" i="0" dirty="0"/>
              <a:t>jest zadatkiem naszego dziedzictwa, aż nastąpi odkupienie nabytej własności, dla uwielbienia jego chwały</a:t>
            </a:r>
            <a:r>
              <a:rPr lang="pl-PL" i="0" dirty="0" smtClean="0"/>
              <a:t>.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pl-PL" dirty="0" smtClean="0"/>
              <a:t>Wydarzenia: </a:t>
            </a:r>
            <a:r>
              <a:rPr lang="pl-PL" baseline="30000" dirty="0" smtClean="0"/>
              <a:t>(1) </a:t>
            </a:r>
            <a:r>
              <a:rPr lang="pl-PL" dirty="0" smtClean="0"/>
              <a:t>obietnica Ducha, </a:t>
            </a:r>
            <a:r>
              <a:rPr lang="pl-PL" baseline="30000" dirty="0" smtClean="0"/>
              <a:t>(2) </a:t>
            </a:r>
            <a:r>
              <a:rPr lang="pl-PL" dirty="0" smtClean="0"/>
              <a:t>nabycie własności, </a:t>
            </a:r>
            <a:r>
              <a:rPr lang="pl-PL" baseline="30000" dirty="0" smtClean="0"/>
              <a:t>(3) </a:t>
            </a:r>
            <a:r>
              <a:rPr lang="pl-PL" dirty="0" smtClean="0"/>
              <a:t>usłyszenie słowa prawdy i dobrej nowiny, </a:t>
            </a:r>
            <a:r>
              <a:rPr lang="pl-PL" baseline="30000" dirty="0" smtClean="0"/>
              <a:t>(4) </a:t>
            </a:r>
            <a:r>
              <a:rPr lang="pl-PL" dirty="0" smtClean="0"/>
              <a:t>uwierzenie, </a:t>
            </a:r>
            <a:r>
              <a:rPr lang="pl-PL" baseline="30000" dirty="0" smtClean="0"/>
              <a:t>(5) </a:t>
            </a:r>
            <a:r>
              <a:rPr lang="pl-PL" dirty="0" smtClean="0"/>
              <a:t>położenie nadziei, </a:t>
            </a:r>
            <a:r>
              <a:rPr lang="pl-PL" baseline="30000" dirty="0" smtClean="0"/>
              <a:t>(6) </a:t>
            </a:r>
            <a:r>
              <a:rPr lang="pl-PL" dirty="0" smtClean="0"/>
              <a:t>zbawienie, </a:t>
            </a:r>
            <a:r>
              <a:rPr lang="pl-PL" baseline="30000" dirty="0" smtClean="0"/>
              <a:t>(7) </a:t>
            </a:r>
            <a:r>
              <a:rPr lang="pl-PL" dirty="0" smtClean="0"/>
              <a:t>zapieczętowanie Duchem, </a:t>
            </a:r>
            <a:r>
              <a:rPr lang="pl-PL" baseline="30000" dirty="0" smtClean="0"/>
              <a:t>(8) </a:t>
            </a:r>
            <a:r>
              <a:rPr lang="pl-PL" dirty="0" smtClean="0"/>
              <a:t>zadatkowanie dziedzictwa,</a:t>
            </a:r>
            <a:r>
              <a:rPr lang="pl-PL" baseline="30000" dirty="0" smtClean="0"/>
              <a:t> (9)</a:t>
            </a:r>
            <a:r>
              <a:rPr lang="pl-PL" dirty="0" smtClean="0"/>
              <a:t> odkupienie,</a:t>
            </a:r>
            <a:r>
              <a:rPr lang="pl-PL" baseline="30000" dirty="0"/>
              <a:t> (</a:t>
            </a:r>
            <a:r>
              <a:rPr lang="pl-PL" baseline="30000" dirty="0" smtClean="0"/>
              <a:t>10)</a:t>
            </a:r>
            <a:r>
              <a:rPr lang="pl-PL" dirty="0" smtClean="0"/>
              <a:t> objęcie dziedzictwa, </a:t>
            </a:r>
            <a:r>
              <a:rPr lang="pl-PL" baseline="30000" dirty="0"/>
              <a:t>(</a:t>
            </a:r>
            <a:r>
              <a:rPr lang="pl-PL" baseline="30000" dirty="0" smtClean="0"/>
              <a:t>12) </a:t>
            </a:r>
            <a:r>
              <a:rPr lang="pl-PL" dirty="0" smtClean="0"/>
              <a:t>uwielbienie chwały Boga.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9375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Ef 1:13 </a:t>
            </a:r>
            <a:r>
              <a:rPr lang="mr-IN" dirty="0"/>
              <a:t>–</a:t>
            </a:r>
            <a:r>
              <a:rPr lang="pl-PL" dirty="0"/>
              <a:t> usłyszeli, uwierzyli, </a:t>
            </a:r>
            <a:r>
              <a:rPr lang="pl-PL" dirty="0" smtClean="0"/>
              <a:t>zapieczętował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idx="1"/>
          </p:nvPr>
        </p:nvSpPr>
        <p:spPr>
          <a:xfrm>
            <a:off x="838200" y="1537527"/>
            <a:ext cx="10515600" cy="2070514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W nim i wy </a:t>
            </a:r>
            <a:r>
              <a:rPr lang="pl-PL" i="1" dirty="0"/>
              <a:t>położyliście nadzieję</a:t>
            </a:r>
            <a:r>
              <a:rPr lang="pl-PL" dirty="0"/>
              <a:t>, kiedy usłyszeliście słowo prawdy, ewangelię waszego zbawienia, w nim też, gdy uwierzyliście, zostaliście zapieczętowani obiecanym Duchem Świętym.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idx="13"/>
          </p:nvPr>
        </p:nvSpPr>
        <p:spPr>
          <a:xfrm>
            <a:off x="838200" y="4031076"/>
            <a:ext cx="10515600" cy="26510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dirty="0">
                <a:latin typeface="Verdana" charset="0"/>
                <a:ea typeface="Verdana" charset="0"/>
                <a:cs typeface="Verdana" charset="0"/>
              </a:rPr>
              <a:t>Kluczowe słowa: </a:t>
            </a:r>
            <a:br>
              <a:rPr lang="pl-PL" sz="2000" dirty="0">
                <a:latin typeface="Verdana" charset="0"/>
                <a:ea typeface="Verdana" charset="0"/>
                <a:cs typeface="Verdana" charset="0"/>
              </a:rPr>
            </a:br>
            <a:r>
              <a:rPr lang="pl-PL" sz="2000" b="1" i="1" dirty="0">
                <a:latin typeface="Verdana" charset="0"/>
                <a:ea typeface="Verdana" charset="0"/>
                <a:cs typeface="Verdana" charset="0"/>
              </a:rPr>
              <a:t>usłyszeli</a:t>
            </a:r>
            <a:r>
              <a:rPr lang="pl-PL" sz="2000" dirty="0"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pl-PL" sz="2000" b="1" i="1" dirty="0">
                <a:latin typeface="Verdana" charset="0"/>
                <a:ea typeface="Verdana" charset="0"/>
                <a:cs typeface="Verdana" charset="0"/>
              </a:rPr>
              <a:t>uwierzyli</a:t>
            </a:r>
            <a:r>
              <a:rPr lang="pl-PL" sz="2000" dirty="0">
                <a:latin typeface="Verdana" charset="0"/>
                <a:ea typeface="Verdana" charset="0"/>
                <a:cs typeface="Verdana" charset="0"/>
              </a:rPr>
              <a:t> a Bóg </a:t>
            </a:r>
            <a:r>
              <a:rPr lang="pl-PL" sz="2000" b="1" i="1" dirty="0">
                <a:latin typeface="Verdana" charset="0"/>
                <a:ea typeface="Verdana" charset="0"/>
                <a:cs typeface="Verdana" charset="0"/>
              </a:rPr>
              <a:t>zapieczętował</a:t>
            </a:r>
            <a:r>
              <a:rPr lang="pl-PL" sz="2000" dirty="0">
                <a:latin typeface="Verdana" charset="0"/>
                <a:ea typeface="Verdana" charset="0"/>
                <a:cs typeface="Verdana" charset="0"/>
              </a:rPr>
              <a:t> Duchem Świętym.</a:t>
            </a:r>
          </a:p>
          <a:p>
            <a:pPr marL="0" indent="0">
              <a:buNone/>
            </a:pPr>
            <a:endParaRPr lang="pl-PL" sz="2000" dirty="0">
              <a:latin typeface="Verdana" charset="0"/>
              <a:ea typeface="Verdana" charset="0"/>
              <a:cs typeface="Verdana" charset="0"/>
            </a:endParaRPr>
          </a:p>
          <a:p>
            <a:pPr marL="0" indent="0">
              <a:buNone/>
            </a:pPr>
            <a:r>
              <a:rPr lang="pl-PL" sz="2000" dirty="0">
                <a:solidFill>
                  <a:srgbClr val="C00000"/>
                </a:solidFill>
                <a:latin typeface="Verdana" charset="0"/>
                <a:ea typeface="Verdana" charset="0"/>
                <a:cs typeface="Verdana" charset="0"/>
              </a:rPr>
              <a:t>Usłyszcie!</a:t>
            </a:r>
          </a:p>
          <a:p>
            <a:pPr marL="0" indent="0">
              <a:buNone/>
            </a:pPr>
            <a:r>
              <a:rPr lang="pl-PL" sz="2000" dirty="0">
                <a:solidFill>
                  <a:srgbClr val="C00000"/>
                </a:solidFill>
                <a:latin typeface="Verdana" charset="0"/>
                <a:ea typeface="Verdana" charset="0"/>
                <a:cs typeface="Verdana" charset="0"/>
              </a:rPr>
              <a:t>	Uwierzcie!</a:t>
            </a:r>
          </a:p>
          <a:p>
            <a:pPr marL="0" indent="0">
              <a:buNone/>
            </a:pPr>
            <a:r>
              <a:rPr lang="pl-PL" sz="2000" dirty="0">
                <a:solidFill>
                  <a:srgbClr val="C00000"/>
                </a:solidFill>
                <a:latin typeface="Verdana" charset="0"/>
                <a:ea typeface="Verdana" charset="0"/>
                <a:cs typeface="Verdana" charset="0"/>
              </a:rPr>
              <a:t>		A Bóg Duchem Świętym Was zapieczętuje, </a:t>
            </a:r>
            <a:br>
              <a:rPr lang="pl-PL" sz="2000" dirty="0">
                <a:solidFill>
                  <a:srgbClr val="C00000"/>
                </a:solidFill>
                <a:latin typeface="Verdana" charset="0"/>
                <a:ea typeface="Verdana" charset="0"/>
                <a:cs typeface="Verdana" charset="0"/>
              </a:rPr>
            </a:br>
            <a:r>
              <a:rPr lang="pl-PL" sz="2000" dirty="0">
                <a:solidFill>
                  <a:srgbClr val="C00000"/>
                </a:solidFill>
                <a:latin typeface="Verdana" charset="0"/>
                <a:ea typeface="Verdana" charset="0"/>
                <a:cs typeface="Verdana" charset="0"/>
              </a:rPr>
              <a:t>		oznaczy jako swoją własność.</a:t>
            </a:r>
          </a:p>
        </p:txBody>
      </p:sp>
      <p:sp>
        <p:nvSpPr>
          <p:cNvPr id="3" name="PoleTekstowe 2"/>
          <p:cNvSpPr txBox="1"/>
          <p:nvPr/>
        </p:nvSpPr>
        <p:spPr>
          <a:xfrm>
            <a:off x="10417631" y="3020784"/>
            <a:ext cx="1322615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3900" b="1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!</a:t>
            </a:r>
            <a:endParaRPr lang="pl-PL" sz="2400" b="1" dirty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95802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Ef 2:1-7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838200" y="1106886"/>
            <a:ext cx="10515600" cy="473347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pl-PL" i="0" baseline="30000" dirty="0">
                <a:latin typeface="+mn-lt"/>
              </a:rPr>
              <a:t>(1)</a:t>
            </a:r>
            <a:r>
              <a:rPr lang="pl-PL" i="0" dirty="0">
                <a:latin typeface="+mn-lt"/>
              </a:rPr>
              <a:t> I was </a:t>
            </a:r>
            <a:r>
              <a:rPr lang="pl-PL" b="1" u="sng" dirty="0">
                <a:latin typeface="+mn-lt"/>
              </a:rPr>
              <a:t>ożywił</a:t>
            </a:r>
            <a:r>
              <a:rPr lang="pl-PL" i="0" dirty="0">
                <a:latin typeface="+mn-lt"/>
              </a:rPr>
              <a:t>, którzy byliście umarli w upadkach i w grzechach; </a:t>
            </a:r>
            <a:r>
              <a:rPr lang="pl-PL" i="0" baseline="30000" dirty="0">
                <a:latin typeface="+mn-lt"/>
              </a:rPr>
              <a:t>(2)</a:t>
            </a:r>
            <a:r>
              <a:rPr lang="pl-PL" i="0" dirty="0">
                <a:latin typeface="+mn-lt"/>
              </a:rPr>
              <a:t> W których niegdyś postępowaliście według zwyczaju tego świata </a:t>
            </a:r>
            <a:r>
              <a:rPr lang="pl-PL" dirty="0">
                <a:latin typeface="+mn-lt"/>
              </a:rPr>
              <a:t>i</a:t>
            </a:r>
            <a:r>
              <a:rPr lang="pl-PL" i="0" dirty="0">
                <a:latin typeface="+mn-lt"/>
              </a:rPr>
              <a:t> według władcy, który rządzi w powietrzu, ducha, który teraz działa w synach nieposłuszeństwa. </a:t>
            </a:r>
            <a:r>
              <a:rPr lang="pl-PL" i="0" baseline="30000" dirty="0">
                <a:latin typeface="+mn-lt"/>
              </a:rPr>
              <a:t>(3)</a:t>
            </a:r>
            <a:r>
              <a:rPr lang="pl-PL" i="0" dirty="0">
                <a:latin typeface="+mn-lt"/>
              </a:rPr>
              <a:t> Wśród nich i my wszyscy żyliśmy niegdyś w pożądliwościach naszego ciała, czyniąc to, co się podobało ciału i myślom, i byliśmy z natury dziećmi gniewu, jak i inni. </a:t>
            </a:r>
            <a:r>
              <a:rPr lang="pl-PL" i="0" baseline="30000" dirty="0">
                <a:latin typeface="+mn-lt"/>
              </a:rPr>
              <a:t>(4)</a:t>
            </a:r>
            <a:r>
              <a:rPr lang="pl-PL" i="0" dirty="0">
                <a:latin typeface="+mn-lt"/>
              </a:rPr>
              <a:t> Lecz Bóg, który jest bogaty w miłosierdzie, z powodu swojej wielkiej miłości, którą nas umiłował </a:t>
            </a:r>
            <a:r>
              <a:rPr lang="pl-PL" i="0" baseline="30000" dirty="0">
                <a:latin typeface="+mn-lt"/>
              </a:rPr>
              <a:t>(5)</a:t>
            </a:r>
            <a:r>
              <a:rPr lang="pl-PL" i="0" dirty="0">
                <a:latin typeface="+mn-lt"/>
              </a:rPr>
              <a:t> i </a:t>
            </a:r>
            <a:r>
              <a:rPr lang="pl-PL" dirty="0">
                <a:latin typeface="+mn-lt"/>
              </a:rPr>
              <a:t>to wtedy</a:t>
            </a:r>
            <a:r>
              <a:rPr lang="pl-PL" i="0" dirty="0">
                <a:latin typeface="+mn-lt"/>
              </a:rPr>
              <a:t>, gdy byliśmy umarli w grzechach, </a:t>
            </a:r>
            <a:r>
              <a:rPr lang="pl-PL" b="1" i="0" u="sng" dirty="0">
                <a:latin typeface="+mn-lt"/>
              </a:rPr>
              <a:t>ożywił</a:t>
            </a:r>
            <a:r>
              <a:rPr lang="pl-PL" i="0" dirty="0">
                <a:latin typeface="+mn-lt"/>
              </a:rPr>
              <a:t> nas razem z Chrystusem, </a:t>
            </a:r>
            <a:r>
              <a:rPr lang="pl-PL" dirty="0">
                <a:latin typeface="+mn-lt"/>
              </a:rPr>
              <a:t>gdyż</a:t>
            </a:r>
            <a:r>
              <a:rPr lang="pl-PL" i="0" dirty="0">
                <a:latin typeface="+mn-lt"/>
              </a:rPr>
              <a:t> łaską jesteście zbawieni.  </a:t>
            </a:r>
            <a:r>
              <a:rPr lang="pl-PL" i="0" baseline="30000" dirty="0">
                <a:latin typeface="+mn-lt"/>
              </a:rPr>
              <a:t>(6)</a:t>
            </a:r>
            <a:r>
              <a:rPr lang="pl-PL" i="0" dirty="0">
                <a:latin typeface="+mn-lt"/>
              </a:rPr>
              <a:t> I razem z nim </a:t>
            </a:r>
            <a:r>
              <a:rPr lang="pl-PL" b="1" i="0" dirty="0">
                <a:latin typeface="+mn-lt"/>
              </a:rPr>
              <a:t>wskrzesił</a:t>
            </a:r>
            <a:r>
              <a:rPr lang="pl-PL" i="0" dirty="0">
                <a:latin typeface="+mn-lt"/>
              </a:rPr>
              <a:t>, i razem z nim posadził w </a:t>
            </a:r>
            <a:r>
              <a:rPr lang="pl-PL" dirty="0">
                <a:latin typeface="+mn-lt"/>
              </a:rPr>
              <a:t>miejscach</a:t>
            </a:r>
            <a:r>
              <a:rPr lang="pl-PL" i="0" dirty="0">
                <a:latin typeface="+mn-lt"/>
              </a:rPr>
              <a:t> niebiańskich w Chrystusie Jezusie </a:t>
            </a:r>
            <a:r>
              <a:rPr lang="pl-PL" i="0" baseline="30000" dirty="0">
                <a:latin typeface="+mn-lt"/>
              </a:rPr>
              <a:t>(7)</a:t>
            </a:r>
            <a:r>
              <a:rPr lang="pl-PL" i="0" dirty="0">
                <a:latin typeface="+mn-lt"/>
              </a:rPr>
              <a:t> aby okazać w przyszłych wiekach przemożne bogactwo </a:t>
            </a:r>
            <a:r>
              <a:rPr lang="pl-PL" dirty="0">
                <a:latin typeface="+mn-lt"/>
              </a:rPr>
              <a:t>swojej</a:t>
            </a:r>
            <a:r>
              <a:rPr lang="pl-PL" i="0" dirty="0">
                <a:latin typeface="+mn-lt"/>
              </a:rPr>
              <a:t> łaski przez swoją dobroć względem nas w Chrystusie Jezusie.</a:t>
            </a:r>
            <a:endParaRPr lang="pl-PL" dirty="0">
              <a:latin typeface="+mn-lt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4953" y="5900418"/>
            <a:ext cx="1819811" cy="957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34257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Ef 2:1-5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838200" y="1254369"/>
            <a:ext cx="10515600" cy="309897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pl-PL" i="0" baseline="30000" dirty="0" smtClean="0"/>
              <a:t>(1)</a:t>
            </a:r>
            <a:r>
              <a:rPr lang="pl-PL" i="0" dirty="0" smtClean="0"/>
              <a:t> I was </a:t>
            </a:r>
            <a:r>
              <a:rPr lang="pl-PL" b="1" u="sng" dirty="0" smtClean="0"/>
              <a:t>ożywił</a:t>
            </a:r>
            <a:r>
              <a:rPr lang="pl-PL" i="0" dirty="0" smtClean="0"/>
              <a:t>, którzy byliście umarli w upadkach i w grzechach; </a:t>
            </a:r>
            <a:r>
              <a:rPr lang="pl-PL" i="0" baseline="30000" dirty="0" smtClean="0"/>
              <a:t>(2)</a:t>
            </a:r>
            <a:r>
              <a:rPr lang="pl-PL" i="0" dirty="0" smtClean="0"/>
              <a:t> W których niegdyś postępowaliście według zwyczaju tego świata </a:t>
            </a:r>
            <a:r>
              <a:rPr lang="pl-PL" dirty="0" smtClean="0"/>
              <a:t>i</a:t>
            </a:r>
            <a:r>
              <a:rPr lang="pl-PL" i="0" dirty="0" smtClean="0"/>
              <a:t> według władcy, który rządzi w powietrzu, ducha, który teraz działa w synach nieposłuszeństwa. </a:t>
            </a:r>
            <a:r>
              <a:rPr lang="pl-PL" i="0" baseline="30000" dirty="0" smtClean="0"/>
              <a:t>(3)</a:t>
            </a:r>
            <a:r>
              <a:rPr lang="pl-PL" i="0" dirty="0" smtClean="0"/>
              <a:t> Wśród nich i my wszyscy żyliśmy niegdyś w pożądliwościach naszego ciała, czyniąc to, co się podobało ciału i myślom, i byliśmy z natury dziećmi gniewu, jak i inni. </a:t>
            </a:r>
            <a:r>
              <a:rPr lang="pl-PL" i="0" baseline="30000" dirty="0" smtClean="0"/>
              <a:t>(4)</a:t>
            </a:r>
            <a:r>
              <a:rPr lang="pl-PL" i="0" dirty="0" smtClean="0"/>
              <a:t> Lecz Bóg, który jest bogaty w miłosierdzie, z powodu swojej wielkiej miłości, którą nas umiłował; </a:t>
            </a:r>
            <a:r>
              <a:rPr lang="pl-PL" i="0" baseline="30000" dirty="0" smtClean="0"/>
              <a:t>(5)</a:t>
            </a:r>
            <a:r>
              <a:rPr lang="pl-PL" i="0" dirty="0" smtClean="0"/>
              <a:t> I </a:t>
            </a:r>
            <a:r>
              <a:rPr lang="pl-PL" dirty="0" smtClean="0"/>
              <a:t>to wtedy</a:t>
            </a:r>
            <a:r>
              <a:rPr lang="pl-PL" i="0" dirty="0" smtClean="0"/>
              <a:t>, gdy byliśmy umarli w grzechach, </a:t>
            </a:r>
            <a:r>
              <a:rPr lang="pl-PL" b="1" i="0" u="sng" dirty="0" smtClean="0"/>
              <a:t>ożywił</a:t>
            </a:r>
            <a:r>
              <a:rPr lang="pl-PL" i="0" dirty="0" smtClean="0"/>
              <a:t> nas razem z Chrystusem, </a:t>
            </a:r>
            <a:r>
              <a:rPr lang="pl-PL" dirty="0" smtClean="0"/>
              <a:t>gdyż</a:t>
            </a:r>
            <a:r>
              <a:rPr lang="pl-PL" i="0" dirty="0" smtClean="0"/>
              <a:t> łaską jesteście zbawieni.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4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Ef 2:5-7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838200" y="1254369"/>
            <a:ext cx="10515600" cy="3098970"/>
          </a:xfrm>
        </p:spPr>
        <p:txBody>
          <a:bodyPr>
            <a:normAutofit/>
          </a:bodyPr>
          <a:lstStyle/>
          <a:p>
            <a:r>
              <a:rPr lang="pl-PL" i="0" baseline="30000" dirty="0" smtClean="0"/>
              <a:t>(</a:t>
            </a:r>
            <a:r>
              <a:rPr lang="pl-PL" i="0" baseline="30000" dirty="0"/>
              <a:t>5)</a:t>
            </a:r>
            <a:r>
              <a:rPr lang="pl-PL" i="0" dirty="0"/>
              <a:t> I </a:t>
            </a:r>
            <a:r>
              <a:rPr lang="pl-PL" dirty="0"/>
              <a:t>to wtedy</a:t>
            </a:r>
            <a:r>
              <a:rPr lang="pl-PL" i="0" dirty="0"/>
              <a:t>, gdy byliśmy umarli w grzechach, ożywił nas razem z Chrystusem, </a:t>
            </a:r>
            <a:r>
              <a:rPr lang="pl-PL" dirty="0"/>
              <a:t>gdyż</a:t>
            </a:r>
            <a:r>
              <a:rPr lang="pl-PL" i="0" dirty="0"/>
              <a:t> łaską jesteście zbawieni; </a:t>
            </a:r>
            <a:r>
              <a:rPr lang="pl-PL" i="0" baseline="30000" dirty="0"/>
              <a:t>(6)</a:t>
            </a:r>
            <a:r>
              <a:rPr lang="pl-PL" i="0" dirty="0"/>
              <a:t> I razem z nim wskrzesił, i razem z nim posadził w </a:t>
            </a:r>
            <a:r>
              <a:rPr lang="pl-PL" dirty="0"/>
              <a:t>miejscach</a:t>
            </a:r>
            <a:r>
              <a:rPr lang="pl-PL" i="0" dirty="0"/>
              <a:t> niebiańskich w Chrystusie Jezusie; </a:t>
            </a:r>
            <a:r>
              <a:rPr lang="pl-PL" i="0" baseline="30000" dirty="0"/>
              <a:t>(7)</a:t>
            </a:r>
            <a:r>
              <a:rPr lang="pl-PL" i="0" dirty="0"/>
              <a:t> Aby okazać w przyszłych wiekach przemożne bogactwo </a:t>
            </a:r>
            <a:r>
              <a:rPr lang="pl-PL" dirty="0"/>
              <a:t>swojej</a:t>
            </a:r>
            <a:r>
              <a:rPr lang="pl-PL" i="0" dirty="0"/>
              <a:t> łaski przez swoją dobroć względem nas w Chrystusie Jezusie.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203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Ef 2:1-7</a:t>
            </a:r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1307" y="1825625"/>
            <a:ext cx="826938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60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„Inwestycje które nie spłoną” - plan wystąpienia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49071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 smtClean="0"/>
              <a:t>Moja historia inwestowania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Definicja inwestycji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Inwestowanie w wieczność </a:t>
            </a:r>
            <a:r>
              <a:rPr lang="mr-IN" dirty="0"/>
              <a:t>–</a:t>
            </a:r>
            <a:r>
              <a:rPr lang="pl-PL" dirty="0"/>
              <a:t> cz. #</a:t>
            </a:r>
            <a:r>
              <a:rPr lang="pl-PL" dirty="0" smtClean="0"/>
              <a:t>1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Eschatologia, czyli biblijne wyjaśnienie końca </a:t>
            </a:r>
            <a:r>
              <a:rPr lang="pl-PL" dirty="0"/>
              <a:t>systemu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Inwestowanie w wieczność </a:t>
            </a:r>
            <a:r>
              <a:rPr lang="mr-IN" dirty="0"/>
              <a:t>–</a:t>
            </a:r>
            <a:r>
              <a:rPr lang="pl-PL" dirty="0"/>
              <a:t> cz. #</a:t>
            </a:r>
            <a:r>
              <a:rPr lang="pl-PL" dirty="0" smtClean="0"/>
              <a:t>2, skarb </a:t>
            </a:r>
            <a:r>
              <a:rPr lang="pl-PL" dirty="0"/>
              <a:t>w niebie sobie </a:t>
            </a:r>
            <a:r>
              <a:rPr lang="pl-PL" dirty="0" smtClean="0"/>
              <a:t>gromadź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Inwestowanie  </a:t>
            </a:r>
            <a:r>
              <a:rPr lang="pl-PL" dirty="0"/>
              <a:t>w wieczność </a:t>
            </a:r>
            <a:r>
              <a:rPr lang="mr-IN" dirty="0"/>
              <a:t>–</a:t>
            </a:r>
            <a:r>
              <a:rPr lang="pl-PL" dirty="0"/>
              <a:t> </a:t>
            </a:r>
            <a:r>
              <a:rPr lang="pl-PL" dirty="0" smtClean="0"/>
              <a:t>cz. #3, eliminacja </a:t>
            </a:r>
            <a:r>
              <a:rPr lang="pl-PL" dirty="0"/>
              <a:t>obu </a:t>
            </a:r>
            <a:r>
              <a:rPr lang="pl-PL" dirty="0" err="1" smtClean="0"/>
              <a:t>ryzyk</a:t>
            </a:r>
            <a:endParaRPr lang="pl-PL" dirty="0" smtClean="0"/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Zaproszenia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3452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Ef 2:8-10 </a:t>
            </a:r>
            <a:r>
              <a:rPr lang="mr-IN" dirty="0" smtClean="0"/>
              <a:t>–</a:t>
            </a:r>
            <a:r>
              <a:rPr lang="pl-PL" dirty="0" smtClean="0"/>
              <a:t> cel nowego stworzenia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838200" y="1254369"/>
            <a:ext cx="10515600" cy="309897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pl-PL" i="0" baseline="30000" dirty="0"/>
              <a:t>(8)</a:t>
            </a:r>
            <a:r>
              <a:rPr lang="pl-PL" i="0" dirty="0"/>
              <a:t> Łaską bowiem jesteście zbawieni przez wiarę, i to nie </a:t>
            </a:r>
            <a:r>
              <a:rPr lang="pl-PL" dirty="0"/>
              <a:t>jest</a:t>
            </a:r>
            <a:r>
              <a:rPr lang="pl-PL" i="0" dirty="0"/>
              <a:t> z was, jest to dar Boga. </a:t>
            </a:r>
            <a:r>
              <a:rPr lang="pl-PL" i="0" baseline="30000" dirty="0"/>
              <a:t>(9)</a:t>
            </a:r>
            <a:r>
              <a:rPr lang="pl-PL" i="0" dirty="0"/>
              <a:t> Nie z uczynków, aby nikt się nie chlubił. </a:t>
            </a:r>
            <a:r>
              <a:rPr lang="pl-PL" i="0" baseline="30000" dirty="0"/>
              <a:t>(10)</a:t>
            </a:r>
            <a:r>
              <a:rPr lang="pl-PL" i="0" dirty="0"/>
              <a:t> Jesteśmy bowiem jego dziełem, stworzeni w Chrystusie Jezusie do dobrych uczynków, które Bóg wcześniej przygotował, abyśmy w nich postępowali.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166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Slajd o ważności nowego narodzenia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Obrazek</a:t>
            </a:r>
          </a:p>
          <a:p>
            <a:pPr lvl="1"/>
            <a:r>
              <a:rPr lang="pl-PL" dirty="0" smtClean="0"/>
              <a:t>Ziemia pod grzechem</a:t>
            </a:r>
          </a:p>
          <a:p>
            <a:pPr lvl="1"/>
            <a:r>
              <a:rPr lang="pl-PL" dirty="0" smtClean="0"/>
              <a:t>Na niej rodzi się człowiek skażony grzechem </a:t>
            </a:r>
            <a:r>
              <a:rPr lang="pl-PL" dirty="0" err="1" smtClean="0"/>
              <a:t>swiata</a:t>
            </a:r>
            <a:endParaRPr lang="pl-PL" dirty="0" smtClean="0"/>
          </a:p>
          <a:p>
            <a:pPr lvl="1"/>
            <a:r>
              <a:rPr lang="pl-PL" dirty="0" smtClean="0"/>
              <a:t>Ożywienie </a:t>
            </a:r>
            <a:r>
              <a:rPr lang="mr-IN" dirty="0" smtClean="0"/>
              <a:t>–</a:t>
            </a:r>
            <a:r>
              <a:rPr lang="pl-PL" dirty="0" smtClean="0"/>
              <a:t> przejście do Ciała </a:t>
            </a:r>
            <a:r>
              <a:rPr lang="pl-PL" dirty="0" err="1" smtClean="0"/>
              <a:t>Chrystuja</a:t>
            </a:r>
            <a:endParaRPr lang="pl-PL" dirty="0" smtClean="0"/>
          </a:p>
          <a:p>
            <a:pPr lvl="1"/>
            <a:r>
              <a:rPr lang="pl-PL" dirty="0" err="1" smtClean="0"/>
              <a:t>Świad</a:t>
            </a:r>
            <a:r>
              <a:rPr lang="pl-PL" dirty="0" smtClean="0"/>
              <a:t> na przemiał</a:t>
            </a:r>
          </a:p>
          <a:p>
            <a:pPr lvl="1"/>
            <a:r>
              <a:rPr lang="pl-PL" dirty="0" smtClean="0"/>
              <a:t>Ciało </a:t>
            </a:r>
            <a:r>
              <a:rPr lang="pl-PL" dirty="0" err="1" smtClean="0"/>
              <a:t>Chrusyusa</a:t>
            </a:r>
            <a:r>
              <a:rPr lang="pl-PL" dirty="0" smtClean="0"/>
              <a:t> do TK i dalej</a:t>
            </a:r>
            <a:r>
              <a:rPr lang="mr-IN" dirty="0" smtClean="0"/>
              <a:t>…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308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94774" cy="1325563"/>
          </a:xfrm>
        </p:spPr>
        <p:txBody>
          <a:bodyPr/>
          <a:lstStyle/>
          <a:p>
            <a:r>
              <a:rPr lang="pl-PL" altLang="pl-PL" dirty="0"/>
              <a:t>#1. Śmierć ciała, przeniesienie na łono Abrahama</a:t>
            </a: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</a:p>
        </p:txBody>
      </p:sp>
      <p:sp>
        <p:nvSpPr>
          <p:cNvPr id="59398" name="Line 4"/>
          <p:cNvSpPr>
            <a:spLocks noChangeShapeType="1"/>
          </p:cNvSpPr>
          <p:nvPr/>
        </p:nvSpPr>
        <p:spPr bwMode="auto">
          <a:xfrm>
            <a:off x="3797301" y="2503488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7" name="Freeform 31"/>
          <p:cNvSpPr>
            <a:spLocks/>
          </p:cNvSpPr>
          <p:nvPr/>
        </p:nvSpPr>
        <p:spPr bwMode="auto">
          <a:xfrm flipV="1">
            <a:off x="5095876" y="3956050"/>
            <a:ext cx="703263" cy="209550"/>
          </a:xfrm>
          <a:custGeom>
            <a:avLst/>
            <a:gdLst>
              <a:gd name="T0" fmla="*/ 0 w 17983"/>
              <a:gd name="T1" fmla="*/ 0 h 92095"/>
              <a:gd name="T2" fmla="*/ 2147483646 w 17983"/>
              <a:gd name="T3" fmla="*/ 2460128 h 920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2" name="Freeform 31"/>
          <p:cNvSpPr>
            <a:spLocks/>
          </p:cNvSpPr>
          <p:nvPr/>
        </p:nvSpPr>
        <p:spPr bwMode="auto">
          <a:xfrm flipV="1">
            <a:off x="4991100" y="3743326"/>
            <a:ext cx="88900" cy="315913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cxnSp>
        <p:nvCxnSpPr>
          <p:cNvPr id="50" name="Łącznik prosty ze strzałką 49"/>
          <p:cNvCxnSpPr/>
          <p:nvPr/>
        </p:nvCxnSpPr>
        <p:spPr>
          <a:xfrm flipV="1">
            <a:off x="4124996" y="3962177"/>
            <a:ext cx="758157" cy="1128937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54" name="Grupa 53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55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6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7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6" name="pole tekstowe 59"/>
          <p:cNvSpPr txBox="1">
            <a:spLocks noChangeArrowheads="1"/>
          </p:cNvSpPr>
          <p:nvPr/>
        </p:nvSpPr>
        <p:spPr bwMode="auto">
          <a:xfrm>
            <a:off x="526966" y="5144865"/>
            <a:ext cx="363063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i="1" dirty="0">
                <a:solidFill>
                  <a:srgbClr val="C00000"/>
                </a:solidFill>
              </a:rPr>
              <a:t>Umarł Bogacz, umarł też i Łazarz i został zaniesiony przez aniołów na łono Abrahama. (</a:t>
            </a:r>
            <a:r>
              <a:rPr lang="pl-PL" altLang="x-none" sz="1800" i="1" dirty="0" err="1">
                <a:solidFill>
                  <a:srgbClr val="C00000"/>
                </a:solidFill>
              </a:rPr>
              <a:t>Łk</a:t>
            </a:r>
            <a:r>
              <a:rPr lang="pl-PL" altLang="x-none" sz="1800" i="1" dirty="0">
                <a:solidFill>
                  <a:srgbClr val="C00000"/>
                </a:solidFill>
              </a:rPr>
              <a:t> 16:22)</a:t>
            </a:r>
          </a:p>
        </p:txBody>
      </p: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8212138" y="5163040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</p:spTree>
    <p:extLst>
      <p:ext uri="{BB962C8B-B14F-4D97-AF65-F5344CB8AC3E}">
        <p14:creationId xmlns:p14="http://schemas.microsoft.com/office/powerpoint/2010/main" val="18738545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mtClean="0"/>
              <a:t>Śmierć ciała (Gen3:19)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aseline="30000" smtClean="0"/>
              <a:t>(17)</a:t>
            </a:r>
            <a:r>
              <a:rPr lang="pl-PL" smtClean="0"/>
              <a:t> Do Adama zaś [ Bóg ] powiedział:</a:t>
            </a:r>
          </a:p>
          <a:p>
            <a:pPr>
              <a:spcBef>
                <a:spcPts val="400"/>
              </a:spcBef>
            </a:pPr>
            <a:r>
              <a:rPr lang="pl-PL" smtClean="0"/>
              <a:t>Ponieważ (</a:t>
            </a:r>
            <a:r>
              <a:rPr lang="mr-IN" smtClean="0"/>
              <a:t>…</a:t>
            </a:r>
            <a:r>
              <a:rPr lang="pl-PL" smtClean="0"/>
              <a:t>) zjadłeś z drzewa, o którym ci przykazałem, mówiąc: Nie będziesz z niego jadł – przeklęta </a:t>
            </a:r>
            <a:r>
              <a:rPr lang="pl-PL" i="1" smtClean="0"/>
              <a:t>będzie</a:t>
            </a:r>
            <a:r>
              <a:rPr lang="pl-PL" smtClean="0"/>
              <a:t> ziemia z twego powodu, (…) </a:t>
            </a:r>
            <a:r>
              <a:rPr lang="pl-PL" baseline="30000" smtClean="0"/>
              <a:t>(19)</a:t>
            </a:r>
            <a:r>
              <a:rPr lang="pl-PL" smtClean="0"/>
              <a:t> W pocie czoła będziesz spożywał chleb, aż </a:t>
            </a:r>
            <a:r>
              <a:rPr lang="pl-PL" u="sng" smtClean="0"/>
              <a:t>wrócisz do ziemi, gdyż z niej zostałeś wzięty. Bo jesteś prochem i w proch się obrócisz</a:t>
            </a:r>
            <a:r>
              <a:rPr lang="pl-PL" smtClean="0"/>
              <a:t>.</a:t>
            </a:r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="" xmlns:a16="http://schemas.microsoft.com/office/drawing/2014/main" id="{B45856CE-C312-7743-BA4C-E0B0A1C9135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pl-PL" smtClean="0"/>
              <a:t>Konsekwencją grzechu jest śmierć cielesna.</a:t>
            </a:r>
          </a:p>
          <a:p>
            <a:r>
              <a:rPr lang="pl-PL" smtClean="0"/>
              <a:t>Ciało z ziemi zrobione do ziemi wraca.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2540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Śmierć a potem sąd (Heb1 9:27)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 jak postanowione ludziom raz umrzeć, potem zaś sąd.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pl-PL"/>
              <a:t>Biblia nie mówi nic o reinkarnacji, drugiej szansie, po „pozostawieniu na drugie życie jak na drugi rok w tej samej klasie”.</a:t>
            </a:r>
          </a:p>
          <a:p>
            <a:r>
              <a:rPr lang="pl-PL"/>
              <a:t>Wręcz przeciwnie </a:t>
            </a:r>
            <a:r>
              <a:rPr lang="mr-IN"/>
              <a:t>–</a:t>
            </a:r>
            <a:r>
              <a:rPr lang="pl-PL"/>
              <a:t> mówi o tym, że każdy umrze i każdy będzie sądzony.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279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Kraina umarłych (</a:t>
            </a:r>
            <a:r>
              <a:rPr lang="pl-PL" dirty="0" err="1"/>
              <a:t>Łk</a:t>
            </a:r>
            <a:r>
              <a:rPr lang="pl-PL" dirty="0"/>
              <a:t> 16:19nn)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54368"/>
            <a:ext cx="10515600" cy="3916721"/>
          </a:xfrm>
        </p:spPr>
        <p:txBody>
          <a:bodyPr>
            <a:normAutofit fontScale="92500" lnSpcReduction="10000"/>
          </a:bodyPr>
          <a:lstStyle/>
          <a:p>
            <a:r>
              <a:rPr lang="pl-PL" sz="18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(19)</a:t>
            </a:r>
            <a:r>
              <a:rPr lang="pl-P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Był pewien bogaty człowiek, który ubierał się w purpurę i bisior i wystawnie ucztował każdego dnia. </a:t>
            </a:r>
            <a:r>
              <a:rPr lang="pl-PL" sz="18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(20)</a:t>
            </a:r>
            <a:r>
              <a:rPr lang="pl-P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Był też pewien żebrak, imieniem Łazarz, który leżał u jego wrót owrzodziały; </a:t>
            </a:r>
            <a:r>
              <a:rPr lang="pl-PL" sz="18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(21)</a:t>
            </a:r>
            <a:r>
              <a:rPr lang="pl-P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Pragnął on nasycić się okruchami, które spadały ze stołu bogacza. Nadto i psy przychodziły i lizały jego wrzody. </a:t>
            </a:r>
            <a:r>
              <a:rPr lang="pl-PL" sz="18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(22)</a:t>
            </a:r>
            <a:r>
              <a:rPr lang="pl-P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I umarł żebrak, i został zaniesiony przez aniołów na łono Abrahama. Umarł też bogacz i został pogrzebany. </a:t>
            </a:r>
            <a:r>
              <a:rPr lang="pl-PL" sz="18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(23)</a:t>
            </a:r>
            <a:r>
              <a:rPr lang="pl-P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A </a:t>
            </a:r>
            <a:r>
              <a:rPr lang="pl-PL" sz="1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będąc</a:t>
            </a:r>
            <a:r>
              <a:rPr lang="pl-P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w piekle i cierpiąc męki, podniósł oczy i ujrzał z daleka Abrahama i Łazarza na jego łonie. </a:t>
            </a:r>
            <a:r>
              <a:rPr lang="pl-PL" sz="18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(24)</a:t>
            </a:r>
            <a:r>
              <a:rPr lang="pl-P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Wtedy zawołał: Ojcze Abrahamie, zmiłuj się nade mną i poślij Łazarza, aby umoczył koniec swego palca w wodzie i ochłodził mi język, bo cierpię męki w tym płomieniu. </a:t>
            </a:r>
            <a:r>
              <a:rPr lang="pl-PL" sz="18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(25)</a:t>
            </a:r>
            <a:r>
              <a:rPr lang="pl-P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I powiedział Abraham: Synu, wspomnij, że za życia odebrałeś swoje dobro, podobnie jak Łazarz zło. A teraz on doznaje pociechy, a ty cierpisz męki. </a:t>
            </a:r>
            <a:r>
              <a:rPr lang="pl-PL" sz="18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(26)</a:t>
            </a:r>
            <a:r>
              <a:rPr lang="pl-P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I oprócz tego wszystkiego między nami a wami jest utwierdzona wielka przepaść, aby ci, którzy chcą stąd przejść do was, nie mogli, ani stamtąd przejść do nas. </a:t>
            </a:r>
            <a:r>
              <a:rPr lang="pl-PL" sz="18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(27)</a:t>
            </a:r>
            <a:r>
              <a:rPr lang="pl-P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A on powiedział: Proszę cię więc, ojcze, abyś posłał </a:t>
            </a:r>
            <a:r>
              <a:rPr lang="pl-PL" sz="1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</a:t>
            </a:r>
            <a:r>
              <a:rPr lang="pl-P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do domu mego ojca. </a:t>
            </a:r>
            <a:r>
              <a:rPr lang="pl-PL" sz="18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(28)</a:t>
            </a:r>
            <a:r>
              <a:rPr lang="pl-P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Mam bowiem pięciu braci – niech im da świadectwo, żeby i oni nie przyszli na to miejsce męki. </a:t>
            </a:r>
            <a:r>
              <a:rPr lang="pl-PL" sz="18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(29)</a:t>
            </a:r>
            <a:r>
              <a:rPr lang="pl-P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Lecz Abraham mu powiedział: Mają Mojżesza i Proroków, niech ich słuchają. </a:t>
            </a:r>
            <a:r>
              <a:rPr lang="pl-PL" sz="18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(30)</a:t>
            </a:r>
            <a:r>
              <a:rPr lang="pl-P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A on odpowiedział: Nie, ojcze Abrahamie, lecz jeśli ktoś z umarłych przyjdzie do nich, będą pokutować. </a:t>
            </a:r>
            <a:r>
              <a:rPr lang="pl-PL" sz="18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(31)</a:t>
            </a:r>
            <a:r>
              <a:rPr lang="pl-P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I powiedział do niego: Jeśli Mojżesza i Proroków nie słuchają, to choćby ktoś zmartwychwstał, nie uwierzą.</a:t>
            </a:r>
          </a:p>
        </p:txBody>
      </p:sp>
      <p:sp>
        <p:nvSpPr>
          <p:cNvPr id="11" name="Symbol zastępczy zawartości 10"/>
          <p:cNvSpPr>
            <a:spLocks noGrp="1"/>
          </p:cNvSpPr>
          <p:nvPr>
            <p:ph idx="13"/>
          </p:nvPr>
        </p:nvSpPr>
        <p:spPr>
          <a:xfrm>
            <a:off x="838200" y="5286703"/>
            <a:ext cx="10515600" cy="131184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pl-PL" dirty="0"/>
              <a:t>Kraina umarłych podzielony jest na dwa obszary: górny i dolny (gr. hades).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Łazarz trafił do górnego, na </a:t>
            </a:r>
            <a:r>
              <a:rPr lang="pl-PL" i="1" dirty="0"/>
              <a:t>łono Abrahama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540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 smtClean="0"/>
              <a:t>ToDo</a:t>
            </a:r>
            <a:r>
              <a:rPr lang="pl-PL" dirty="0" smtClean="0"/>
              <a:t>: wyjaśnienie pojęcia Łono Abrahama, oraz dzieci Abrahama.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720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Hi </a:t>
            </a:r>
            <a:r>
              <a:rPr lang="pl-PL" dirty="0" smtClean="0"/>
              <a:t>17:11-19 Hiob i jego nadzieja</a:t>
            </a:r>
            <a:endParaRPr lang="pl-PL" dirty="0"/>
          </a:p>
        </p:txBody>
      </p:sp>
      <p:sp>
        <p:nvSpPr>
          <p:cNvPr id="8" name="Symbol zastępczy zawartości 7">
            <a:extLst>
              <a:ext uri="{FF2B5EF4-FFF2-40B4-BE49-F238E27FC236}">
                <a16:creationId xmlns="" xmlns:a16="http://schemas.microsoft.com/office/drawing/2014/main" id="{E2E57456-2B7C-354E-A9EE-1F40ACDB3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i="0" baseline="30000" dirty="0"/>
              <a:t>(11)</a:t>
            </a:r>
            <a:r>
              <a:rPr lang="pl-PL" i="0" dirty="0"/>
              <a:t> Moje dni przeminęły, moje plany upadły — nic nie pozostało z pragnień mego serca. </a:t>
            </a:r>
            <a:r>
              <a:rPr lang="pl-PL" i="0" baseline="30000" dirty="0"/>
              <a:t>(12)</a:t>
            </a:r>
            <a:r>
              <a:rPr lang="pl-PL" i="0" dirty="0"/>
              <a:t> Po nocy dzień nastaje, a światło szybko zamienia się w ciemność. </a:t>
            </a:r>
            <a:r>
              <a:rPr lang="pl-PL" i="0" baseline="30000" dirty="0"/>
              <a:t>(13)</a:t>
            </a:r>
            <a:r>
              <a:rPr lang="pl-PL" i="0" dirty="0"/>
              <a:t> Czy czekam? Tak. Na świat zmarłych, on będzie moim domem. Już sobie w ciemności rozłożyłem posłanie. </a:t>
            </a:r>
            <a:r>
              <a:rPr lang="pl-PL" i="0" baseline="30000" dirty="0"/>
              <a:t>(14)</a:t>
            </a:r>
            <a:r>
              <a:rPr lang="pl-PL" i="0" dirty="0"/>
              <a:t> Na grób zawołałem: Jesteś moim ojcem! a na robactwo: Matko! oraz: Siostro! </a:t>
            </a:r>
            <a:r>
              <a:rPr lang="pl-PL" i="0" baseline="30000" dirty="0"/>
              <a:t>(15)</a:t>
            </a:r>
            <a:r>
              <a:rPr lang="pl-PL" i="0" dirty="0"/>
              <a:t> Gdzież więc moja nadzieja? Nadzieja? Kto ją dostrzeże? </a:t>
            </a:r>
            <a:r>
              <a:rPr lang="pl-PL" i="0" baseline="30000" dirty="0"/>
              <a:t>(16)</a:t>
            </a:r>
            <a:r>
              <a:rPr lang="pl-PL" i="0" dirty="0"/>
              <a:t> Zejdzie ze mną do świata umarłych, gdy razem zstąpimy do prochu.</a:t>
            </a:r>
            <a:endParaRPr lang="pl-PL" dirty="0"/>
          </a:p>
        </p:txBody>
      </p:sp>
      <p:sp>
        <p:nvSpPr>
          <p:cNvPr id="9" name="Symbol zastępczy zawartości 8">
            <a:extLst>
              <a:ext uri="{FF2B5EF4-FFF2-40B4-BE49-F238E27FC236}">
                <a16:creationId xmlns="" xmlns:a16="http://schemas.microsoft.com/office/drawing/2014/main" id="{1BE710B2-2DE0-5642-BFF2-653443D3D5F9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915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1Tes4:15</a:t>
            </a:r>
            <a:endParaRPr lang="pl-PL" dirty="0"/>
          </a:p>
        </p:txBody>
      </p:sp>
      <p:sp>
        <p:nvSpPr>
          <p:cNvPr id="8" name="Symbol zastępczy zawartości 7">
            <a:extLst>
              <a:ext uri="{FF2B5EF4-FFF2-40B4-BE49-F238E27FC236}">
                <a16:creationId xmlns="" xmlns:a16="http://schemas.microsoft.com/office/drawing/2014/main" id="{E2E57456-2B7C-354E-A9EE-1F40ACDB3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30000"/>
              </a:lnSpc>
            </a:pPr>
            <a:r>
              <a:rPr lang="pl-PL" baseline="30000" dirty="0" smtClean="0"/>
              <a:t>(13)</a:t>
            </a:r>
            <a:r>
              <a:rPr lang="pl-PL" dirty="0" smtClean="0"/>
              <a:t> Nie chcemy, bracia, byście trwali w niewiedzy co do tych, którzy umierają, abyście się nie smucili jak wszyscy ci, którzy nie mają nadziei. </a:t>
            </a:r>
            <a:r>
              <a:rPr lang="pl-PL" baseline="30000" dirty="0" smtClean="0"/>
              <a:t>(14)</a:t>
            </a:r>
            <a:r>
              <a:rPr lang="pl-PL" dirty="0" smtClean="0"/>
              <a:t> Jeśli bowiem wierzymy, że Jezus istotnie umarł i zmartwychwstał, to również tych, którzy umarli w Jezusie, Bóg wyprowadzi wraz z Nim. </a:t>
            </a:r>
            <a:r>
              <a:rPr lang="pl-PL" baseline="30000" dirty="0" smtClean="0"/>
              <a:t>(15)</a:t>
            </a:r>
            <a:r>
              <a:rPr lang="pl-PL" dirty="0" smtClean="0"/>
              <a:t> To bowiem głosimy wam jako słowo Pańskie, że my, żywi, pozostawieni na przyjście Pana, nie wyprzedzimy tych, którzy pomarli. </a:t>
            </a:r>
            <a:r>
              <a:rPr lang="pl-PL" baseline="30000" dirty="0" smtClean="0"/>
              <a:t>(16)</a:t>
            </a:r>
            <a:r>
              <a:rPr lang="pl-PL" dirty="0" smtClean="0"/>
              <a:t> Sam bowiem Pan zstąpi z nieba na hasło i na głos archanioła, i na dźwięk trąby Bożej, a zmarli w Chrystusie powstaną pierwsi. </a:t>
            </a:r>
            <a:r>
              <a:rPr lang="pl-PL" baseline="30000" dirty="0" smtClean="0"/>
              <a:t>(17)</a:t>
            </a:r>
            <a:r>
              <a:rPr lang="pl-PL" dirty="0" smtClean="0"/>
              <a:t> Potem my, żywi, [tak] pozostawieni, wraz z nimi będziemy porwani w powietrze, na obłoki naprzeciw Pana, i w ten sposób na zawsze będziemy z Panem. </a:t>
            </a:r>
            <a:r>
              <a:rPr lang="pl-PL" baseline="30000" dirty="0" smtClean="0"/>
              <a:t>(18)</a:t>
            </a:r>
            <a:r>
              <a:rPr lang="pl-PL" dirty="0" smtClean="0"/>
              <a:t> Przeto wzajemnie się pocieszajcie tymi słowami.</a:t>
            </a:r>
            <a:endParaRPr lang="pl-PL" dirty="0"/>
          </a:p>
        </p:txBody>
      </p:sp>
      <p:sp>
        <p:nvSpPr>
          <p:cNvPr id="9" name="Symbol zastępczy zawartości 8">
            <a:extLst>
              <a:ext uri="{FF2B5EF4-FFF2-40B4-BE49-F238E27FC236}">
                <a16:creationId xmlns="" xmlns:a16="http://schemas.microsoft.com/office/drawing/2014/main" id="{1BE710B2-2DE0-5642-BFF2-653443D3D5F9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944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Dn12:2</a:t>
            </a:r>
            <a:endParaRPr lang="pl-PL" dirty="0"/>
          </a:p>
        </p:txBody>
      </p:sp>
      <p:sp>
        <p:nvSpPr>
          <p:cNvPr id="8" name="Symbol zastępczy zawartości 7">
            <a:extLst>
              <a:ext uri="{FF2B5EF4-FFF2-40B4-BE49-F238E27FC236}">
                <a16:creationId xmlns="" xmlns:a16="http://schemas.microsoft.com/office/drawing/2014/main" id="{E2E57456-2B7C-354E-A9EE-1F40ACDB3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zawartości 8">
            <a:extLst>
              <a:ext uri="{FF2B5EF4-FFF2-40B4-BE49-F238E27FC236}">
                <a16:creationId xmlns="" xmlns:a16="http://schemas.microsoft.com/office/drawing/2014/main" id="{1BE710B2-2DE0-5642-BFF2-653443D3D5F9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157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Plan wystąpienia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 smtClean="0"/>
              <a:t>Moja historia inwestowania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Definicja inwestycji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Inwestowanie w wieczność </a:t>
            </a:r>
            <a:r>
              <a:rPr lang="mr-IN" dirty="0"/>
              <a:t>–</a:t>
            </a:r>
            <a:r>
              <a:rPr lang="pl-PL" dirty="0"/>
              <a:t> cz. #</a:t>
            </a:r>
            <a:r>
              <a:rPr lang="pl-PL" dirty="0" smtClean="0"/>
              <a:t>1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 smtClean="0"/>
              <a:t>Inwestowanie jak każde inne więc dwa zagrożenia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 smtClean="0"/>
              <a:t>Jak dwa zagrożenia wyglądają w kontekście wieczności?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Eschatologia, czyli biblijne wyjaśnienie końca systemu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Inwestowanie </a:t>
            </a:r>
            <a:r>
              <a:rPr lang="pl-PL" dirty="0"/>
              <a:t>w wieczność </a:t>
            </a:r>
            <a:r>
              <a:rPr lang="mr-IN" dirty="0"/>
              <a:t>–</a:t>
            </a:r>
            <a:r>
              <a:rPr lang="pl-PL" dirty="0"/>
              <a:t> cz. #</a:t>
            </a:r>
            <a:r>
              <a:rPr lang="pl-PL" dirty="0" smtClean="0"/>
              <a:t>2, skarb </a:t>
            </a:r>
            <a:r>
              <a:rPr lang="pl-PL" dirty="0"/>
              <a:t>w niebie sobie </a:t>
            </a:r>
            <a:r>
              <a:rPr lang="pl-PL" dirty="0" smtClean="0"/>
              <a:t>gromadź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 smtClean="0"/>
              <a:t>Co jest skarbem? Co przetrwa? Uczynki? Kotki? Ziemia? Złoto? Ludzie?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 smtClean="0"/>
              <a:t>Jak inwestować w ludzi?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Inwestowanie  w wieczność </a:t>
            </a:r>
            <a:r>
              <a:rPr lang="mr-IN" dirty="0"/>
              <a:t>–</a:t>
            </a:r>
            <a:r>
              <a:rPr lang="pl-PL" dirty="0"/>
              <a:t> </a:t>
            </a:r>
            <a:r>
              <a:rPr lang="pl-PL" dirty="0" smtClean="0"/>
              <a:t>cz. #3, eliminacja </a:t>
            </a:r>
            <a:r>
              <a:rPr lang="pl-PL" dirty="0"/>
              <a:t>obu </a:t>
            </a:r>
            <a:r>
              <a:rPr lang="pl-PL" dirty="0" err="1" smtClean="0"/>
              <a:t>ryzyk</a:t>
            </a:r>
            <a:endParaRPr lang="pl-PL" dirty="0" smtClean="0"/>
          </a:p>
          <a:p>
            <a:pPr marL="971550" lvl="1" indent="-514350">
              <a:buFont typeface="+mj-lt"/>
              <a:buAutoNum type="arabicPeriod"/>
            </a:pPr>
            <a:r>
              <a:rPr lang="pl-PL" dirty="0" smtClean="0"/>
              <a:t>Czy zdołam przeżyć aby odebrać?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 smtClean="0"/>
              <a:t>Czy będę miał skarb?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Zaproszenia</a:t>
            </a:r>
          </a:p>
        </p:txBody>
      </p:sp>
    </p:spTree>
    <p:extLst>
      <p:ext uri="{BB962C8B-B14F-4D97-AF65-F5344CB8AC3E}">
        <p14:creationId xmlns:p14="http://schemas.microsoft.com/office/powerpoint/2010/main" val="177997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#2. Zmartwychwstanie w nowym ciele</a:t>
            </a: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</a:p>
        </p:txBody>
      </p:sp>
      <p:sp>
        <p:nvSpPr>
          <p:cNvPr id="59398" name="Line 4"/>
          <p:cNvSpPr>
            <a:spLocks noChangeShapeType="1"/>
          </p:cNvSpPr>
          <p:nvPr/>
        </p:nvSpPr>
        <p:spPr bwMode="auto">
          <a:xfrm>
            <a:off x="3797301" y="2503488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1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7" name="Freeform 31"/>
          <p:cNvSpPr>
            <a:spLocks/>
          </p:cNvSpPr>
          <p:nvPr/>
        </p:nvSpPr>
        <p:spPr bwMode="auto">
          <a:xfrm flipV="1">
            <a:off x="5095876" y="3956050"/>
            <a:ext cx="703263" cy="209550"/>
          </a:xfrm>
          <a:custGeom>
            <a:avLst/>
            <a:gdLst>
              <a:gd name="T0" fmla="*/ 0 w 17983"/>
              <a:gd name="T1" fmla="*/ 0 h 92095"/>
              <a:gd name="T2" fmla="*/ 2147483646 w 17983"/>
              <a:gd name="T3" fmla="*/ 2460128 h 920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8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9" name="Line 10"/>
          <p:cNvSpPr>
            <a:spLocks noChangeShapeType="1"/>
          </p:cNvSpPr>
          <p:nvPr/>
        </p:nvSpPr>
        <p:spPr bwMode="auto">
          <a:xfrm rot="-5400000">
            <a:off x="5400676" y="3495676"/>
            <a:ext cx="822325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2" name="Freeform 31"/>
          <p:cNvSpPr>
            <a:spLocks/>
          </p:cNvSpPr>
          <p:nvPr/>
        </p:nvSpPr>
        <p:spPr bwMode="auto">
          <a:xfrm flipV="1">
            <a:off x="4991100" y="3743326"/>
            <a:ext cx="88900" cy="315913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2" name="Romb 1"/>
          <p:cNvSpPr/>
          <p:nvPr/>
        </p:nvSpPr>
        <p:spPr bwMode="auto">
          <a:xfrm>
            <a:off x="6092825" y="2566988"/>
            <a:ext cx="349250" cy="3556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T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cxnSp>
        <p:nvCxnSpPr>
          <p:cNvPr id="50" name="Łącznik prosty ze strzałką 49"/>
          <p:cNvCxnSpPr/>
          <p:nvPr/>
        </p:nvCxnSpPr>
        <p:spPr>
          <a:xfrm flipH="1" flipV="1">
            <a:off x="5848929" y="4140250"/>
            <a:ext cx="1152523" cy="1780491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54" name="Grupa 53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55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6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7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40" name="pole tekstowe 59"/>
          <p:cNvSpPr txBox="1">
            <a:spLocks noChangeArrowheads="1"/>
          </p:cNvSpPr>
          <p:nvPr/>
        </p:nvSpPr>
        <p:spPr bwMode="auto">
          <a:xfrm>
            <a:off x="5749712" y="5942221"/>
            <a:ext cx="669792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i="1" dirty="0">
                <a:solidFill>
                  <a:srgbClr val="C00000"/>
                </a:solidFill>
              </a:rPr>
              <a:t>1Tes 4:13nn - </a:t>
            </a:r>
            <a:r>
              <a:rPr lang="mr-IN" altLang="x-none" i="1" dirty="0">
                <a:solidFill>
                  <a:srgbClr val="C00000"/>
                </a:solidFill>
              </a:rPr>
              <a:t>…</a:t>
            </a:r>
            <a:r>
              <a:rPr lang="pl-PL" altLang="x-none" i="1" dirty="0">
                <a:solidFill>
                  <a:srgbClr val="C00000"/>
                </a:solidFill>
              </a:rPr>
              <a:t> na dźwięk trąby zmarli w Chrystusie powstaną pierwsi </a:t>
            </a:r>
            <a:r>
              <a:rPr lang="mr-IN" altLang="x-none" i="1" dirty="0">
                <a:solidFill>
                  <a:srgbClr val="C00000"/>
                </a:solidFill>
              </a:rPr>
              <a:t>…</a:t>
            </a:r>
            <a:endParaRPr lang="pl-PL" altLang="x-none" i="1" dirty="0">
              <a:solidFill>
                <a:srgbClr val="C00000"/>
              </a:solidFill>
            </a:endParaRPr>
          </a:p>
        </p:txBody>
      </p:sp>
      <p:sp>
        <p:nvSpPr>
          <p:cNvPr id="41" name="PoleTekstowe 40"/>
          <p:cNvSpPr txBox="1"/>
          <p:nvPr/>
        </p:nvSpPr>
        <p:spPr>
          <a:xfrm>
            <a:off x="150312" y="4546949"/>
            <a:ext cx="55965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i="1" dirty="0"/>
              <a:t>Credo</a:t>
            </a:r>
            <a:r>
              <a:rPr lang="pl-PL" sz="2400" i="1" dirty="0"/>
              <a:t>:</a:t>
            </a:r>
          </a:p>
          <a:p>
            <a:r>
              <a:rPr lang="pl-PL" sz="2400" i="1" dirty="0"/>
              <a:t>Wierzę w jednego Boga (</a:t>
            </a:r>
            <a:r>
              <a:rPr lang="mr-IN" sz="2400" i="1" dirty="0"/>
              <a:t>…</a:t>
            </a:r>
            <a:r>
              <a:rPr lang="pl-PL" sz="2400" i="1" dirty="0"/>
              <a:t>) i w Pana Jezusa Chrystusa który (</a:t>
            </a:r>
            <a:r>
              <a:rPr lang="mr-IN" sz="2400" i="1" dirty="0"/>
              <a:t>…</a:t>
            </a:r>
            <a:r>
              <a:rPr lang="pl-PL" sz="2400" i="1" dirty="0"/>
              <a:t>) umarł i zmartwychwstał</a:t>
            </a:r>
            <a:br>
              <a:rPr lang="pl-PL" sz="2400" i="1" dirty="0"/>
            </a:br>
            <a:r>
              <a:rPr lang="pl-PL" sz="2400" i="1" dirty="0"/>
              <a:t>(</a:t>
            </a:r>
            <a:r>
              <a:rPr lang="mr-IN" sz="2400" i="1" dirty="0"/>
              <a:t>…</a:t>
            </a:r>
            <a:r>
              <a:rPr lang="pl-PL" sz="2400" i="1" dirty="0"/>
              <a:t>) wierzę w ciała zmartwychwstanie (</a:t>
            </a:r>
            <a:r>
              <a:rPr lang="mr-IN" sz="2400" i="1" dirty="0"/>
              <a:t>…</a:t>
            </a:r>
            <a:r>
              <a:rPr lang="pl-PL" sz="2400" i="1" dirty="0"/>
              <a:t>)</a:t>
            </a:r>
          </a:p>
        </p:txBody>
      </p: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8212138" y="5163040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</p:spTree>
    <p:extLst>
      <p:ext uri="{BB962C8B-B14F-4D97-AF65-F5344CB8AC3E}">
        <p14:creationId xmlns:p14="http://schemas.microsoft.com/office/powerpoint/2010/main" val="20634459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1Tes4:15</a:t>
            </a:r>
            <a:endParaRPr lang="pl-PL" dirty="0"/>
          </a:p>
        </p:txBody>
      </p: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xmlns="" id="{E2E57456-2B7C-354E-A9EE-1F40ACDB3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30000"/>
              </a:lnSpc>
            </a:pPr>
            <a:r>
              <a:rPr lang="pl-PL" baseline="30000" dirty="0"/>
              <a:t>(13)</a:t>
            </a:r>
            <a:r>
              <a:rPr lang="pl-PL" dirty="0"/>
              <a:t> Nie chcemy, bracia, byście trwali w niewiedzy co do tych, którzy umierają, abyście się nie smucili jak wszyscy ci, którzy nie mają nadziei. </a:t>
            </a:r>
            <a:r>
              <a:rPr lang="pl-PL" baseline="30000" dirty="0"/>
              <a:t>(14)</a:t>
            </a:r>
            <a:r>
              <a:rPr lang="pl-PL" dirty="0"/>
              <a:t> Jeśli bowiem wierzymy, że Jezus istotnie umarł i zmartwychwstał, to również tych, którzy umarli w Jezusie, Bóg wyprowadzi wraz z Nim. </a:t>
            </a:r>
            <a:r>
              <a:rPr lang="pl-PL" baseline="30000" dirty="0"/>
              <a:t>(15)</a:t>
            </a:r>
            <a:r>
              <a:rPr lang="pl-PL" dirty="0"/>
              <a:t> To bowiem głosimy wam jako słowo Pańskie, że my, żywi, pozostawieni na przyjście Pana, nie wyprzedzimy tych, którzy pomarli. </a:t>
            </a:r>
            <a:r>
              <a:rPr lang="pl-PL" baseline="30000" dirty="0"/>
              <a:t>(16)</a:t>
            </a:r>
            <a:r>
              <a:rPr lang="pl-PL" dirty="0"/>
              <a:t> Sam bowiem Pan zstąpi z nieba na hasło i na głos archanioła, i na dźwięk trąby Bożej, a zmarli w Chrystusie powstaną pierwsi. </a:t>
            </a:r>
            <a:r>
              <a:rPr lang="pl-PL" baseline="30000" dirty="0"/>
              <a:t>(17)</a:t>
            </a:r>
            <a:r>
              <a:rPr lang="pl-PL" dirty="0"/>
              <a:t> Potem my, żywi, [tak] pozostawieni, wraz z nimi będziemy porwani w powietrze, na obłoki naprzeciw Pana, i w ten sposób na zawsze będziemy z Panem. </a:t>
            </a:r>
            <a:r>
              <a:rPr lang="pl-PL" baseline="30000" dirty="0"/>
              <a:t>(18)</a:t>
            </a:r>
            <a:r>
              <a:rPr lang="pl-PL" dirty="0"/>
              <a:t> Przeto wzajemnie się pocieszajcie tymi słowami.</a:t>
            </a:r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xmlns="" id="{1BE710B2-2DE0-5642-BFF2-653443D3D5F9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2271333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#3. Trybunał Chrystusa</a:t>
            </a: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</a:p>
        </p:txBody>
      </p:sp>
      <p:sp>
        <p:nvSpPr>
          <p:cNvPr id="59398" name="Line 4"/>
          <p:cNvSpPr>
            <a:spLocks noChangeShapeType="1"/>
          </p:cNvSpPr>
          <p:nvPr/>
        </p:nvSpPr>
        <p:spPr bwMode="auto">
          <a:xfrm>
            <a:off x="3797301" y="2503488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1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7" name="Freeform 31"/>
          <p:cNvSpPr>
            <a:spLocks/>
          </p:cNvSpPr>
          <p:nvPr/>
        </p:nvSpPr>
        <p:spPr bwMode="auto">
          <a:xfrm flipV="1">
            <a:off x="5095876" y="3956050"/>
            <a:ext cx="703263" cy="209550"/>
          </a:xfrm>
          <a:custGeom>
            <a:avLst/>
            <a:gdLst>
              <a:gd name="T0" fmla="*/ 0 w 17983"/>
              <a:gd name="T1" fmla="*/ 0 h 92095"/>
              <a:gd name="T2" fmla="*/ 2147483646 w 17983"/>
              <a:gd name="T3" fmla="*/ 2460128 h 920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8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9" name="Line 10"/>
          <p:cNvSpPr>
            <a:spLocks noChangeShapeType="1"/>
          </p:cNvSpPr>
          <p:nvPr/>
        </p:nvSpPr>
        <p:spPr bwMode="auto">
          <a:xfrm rot="-5400000">
            <a:off x="5400676" y="3495676"/>
            <a:ext cx="822325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2" name="Freeform 31"/>
          <p:cNvSpPr>
            <a:spLocks/>
          </p:cNvSpPr>
          <p:nvPr/>
        </p:nvSpPr>
        <p:spPr bwMode="auto">
          <a:xfrm flipV="1">
            <a:off x="4991100" y="3743326"/>
            <a:ext cx="88900" cy="315913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2" name="Romb 1"/>
          <p:cNvSpPr/>
          <p:nvPr/>
        </p:nvSpPr>
        <p:spPr bwMode="auto">
          <a:xfrm>
            <a:off x="6092825" y="2566988"/>
            <a:ext cx="349250" cy="3556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T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54" name="Grupa 53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55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6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7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40" name="pole tekstowe 59"/>
          <p:cNvSpPr txBox="1">
            <a:spLocks noChangeArrowheads="1"/>
          </p:cNvSpPr>
          <p:nvPr/>
        </p:nvSpPr>
        <p:spPr bwMode="auto">
          <a:xfrm>
            <a:off x="4634629" y="5516138"/>
            <a:ext cx="695949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i="1" dirty="0" err="1">
                <a:solidFill>
                  <a:srgbClr val="FF0000"/>
                </a:solidFill>
              </a:rPr>
              <a:t>Rz</a:t>
            </a:r>
            <a:r>
              <a:rPr lang="pl-PL" altLang="x-none" i="1" dirty="0">
                <a:solidFill>
                  <a:srgbClr val="FF0000"/>
                </a:solidFill>
              </a:rPr>
              <a:t> 14:10,12 Bracia - wszyscy staniemy przed trybunałem Chrystusa i każdy z nas sam za siebie zda rachunek Bogu.</a:t>
            </a:r>
          </a:p>
        </p:txBody>
      </p:sp>
      <p:cxnSp>
        <p:nvCxnSpPr>
          <p:cNvPr id="41" name="Łącznik prosty ze strzałką 40"/>
          <p:cNvCxnSpPr/>
          <p:nvPr/>
        </p:nvCxnSpPr>
        <p:spPr>
          <a:xfrm flipH="1" flipV="1">
            <a:off x="6383083" y="2996328"/>
            <a:ext cx="459645" cy="2562226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PoleTekstowe 41"/>
          <p:cNvSpPr txBox="1"/>
          <p:nvPr/>
        </p:nvSpPr>
        <p:spPr>
          <a:xfrm>
            <a:off x="363255" y="5073041"/>
            <a:ext cx="42713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Jaki za siebie zdasz rachunek?</a:t>
            </a: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8212138" y="5163040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</p:spTree>
    <p:extLst>
      <p:ext uri="{BB962C8B-B14F-4D97-AF65-F5344CB8AC3E}">
        <p14:creationId xmlns:p14="http://schemas.microsoft.com/office/powerpoint/2010/main" val="6220275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Gdzie jest mowa o zapłacie, o rozliczeniu sług?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dirty="0" err="1"/>
              <a:t>Łk</a:t>
            </a:r>
            <a:r>
              <a:rPr lang="pl-PL" dirty="0"/>
              <a:t> 19:11-28 – przypowieść o minach (</a:t>
            </a:r>
            <a:r>
              <a:rPr lang="pl-PL" dirty="0" err="1"/>
              <a:t>grzywnych</a:t>
            </a:r>
            <a:r>
              <a:rPr lang="pl-PL" dirty="0"/>
              <a:t>, pieniądzach). </a:t>
            </a:r>
            <a:br>
              <a:rPr lang="pl-PL" dirty="0"/>
            </a:br>
            <a:r>
              <a:rPr lang="pl-PL" dirty="0"/>
              <a:t>Uwaga na dwa rodzaje ludzi: poddani i słudzy.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dirty="0"/>
              <a:t>Mt 25:1-13 </a:t>
            </a:r>
            <a:r>
              <a:rPr lang="mr-IN" dirty="0"/>
              <a:t>–</a:t>
            </a:r>
            <a:r>
              <a:rPr lang="pl-PL" dirty="0"/>
              <a:t> przypowieść o pannach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dirty="0"/>
              <a:t>Mt 25:14-30 </a:t>
            </a:r>
            <a:r>
              <a:rPr lang="mr-IN" dirty="0"/>
              <a:t>–</a:t>
            </a:r>
            <a:r>
              <a:rPr lang="pl-PL" dirty="0"/>
              <a:t> przypowieść o talentach. </a:t>
            </a:r>
            <a:br>
              <a:rPr lang="pl-PL" dirty="0"/>
            </a:br>
            <a:r>
              <a:rPr lang="pl-PL" dirty="0"/>
              <a:t>Uwaga: różny sposób traktowania sług użytecznych i nieużytecznego.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dirty="0" err="1"/>
              <a:t>Rz</a:t>
            </a:r>
            <a:r>
              <a:rPr lang="pl-PL" dirty="0"/>
              <a:t> 14:10 – każdy z wierzących stanie przed Trybunałem </a:t>
            </a:r>
            <a:r>
              <a:rPr lang="pl-PL" u="sng" dirty="0"/>
              <a:t>Chrystusa (UBG).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dirty="0"/>
              <a:t>1Kor 3:8nn </a:t>
            </a:r>
            <a:r>
              <a:rPr lang="mr-IN" dirty="0"/>
              <a:t>–</a:t>
            </a:r>
            <a:r>
              <a:rPr lang="pl-PL" dirty="0"/>
              <a:t> budujesz na fundamencie, ale z czego budujesz? Test to przejście przez ogień?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dirty="0"/>
              <a:t>2Kor 5:10 </a:t>
            </a:r>
            <a:r>
              <a:rPr lang="mr-IN" dirty="0"/>
              <a:t>–</a:t>
            </a:r>
            <a:r>
              <a:rPr lang="pl-PL" dirty="0"/>
              <a:t> zapłata za uczynki dokonane w ciele: dobre i złe, poselstwo pojednania.</a:t>
            </a:r>
          </a:p>
        </p:txBody>
      </p:sp>
    </p:spTree>
    <p:extLst>
      <p:ext uri="{BB962C8B-B14F-4D97-AF65-F5344CB8AC3E}">
        <p14:creationId xmlns:p14="http://schemas.microsoft.com/office/powerpoint/2010/main" val="43473752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#4. Wesela Baranka</a:t>
            </a: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</a:p>
        </p:txBody>
      </p:sp>
      <p:sp>
        <p:nvSpPr>
          <p:cNvPr id="59398" name="Line 4"/>
          <p:cNvSpPr>
            <a:spLocks noChangeShapeType="1"/>
          </p:cNvSpPr>
          <p:nvPr/>
        </p:nvSpPr>
        <p:spPr bwMode="auto">
          <a:xfrm>
            <a:off x="3797301" y="2503488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0" name="Line 7"/>
          <p:cNvSpPr>
            <a:spLocks noChangeShapeType="1"/>
          </p:cNvSpPr>
          <p:nvPr/>
        </p:nvSpPr>
        <p:spPr bwMode="auto">
          <a:xfrm>
            <a:off x="5773739" y="2389188"/>
            <a:ext cx="1355725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1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3" name="Line 15"/>
          <p:cNvSpPr>
            <a:spLocks noChangeShapeType="1"/>
          </p:cNvSpPr>
          <p:nvPr/>
        </p:nvSpPr>
        <p:spPr bwMode="auto">
          <a:xfrm>
            <a:off x="6048376" y="2503488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7" name="Freeform 31"/>
          <p:cNvSpPr>
            <a:spLocks/>
          </p:cNvSpPr>
          <p:nvPr/>
        </p:nvSpPr>
        <p:spPr bwMode="auto">
          <a:xfrm flipV="1">
            <a:off x="5095876" y="3956050"/>
            <a:ext cx="703263" cy="209550"/>
          </a:xfrm>
          <a:custGeom>
            <a:avLst/>
            <a:gdLst>
              <a:gd name="T0" fmla="*/ 0 w 17983"/>
              <a:gd name="T1" fmla="*/ 0 h 92095"/>
              <a:gd name="T2" fmla="*/ 2147483646 w 17983"/>
              <a:gd name="T3" fmla="*/ 2460128 h 920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8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9" name="Line 10"/>
          <p:cNvSpPr>
            <a:spLocks noChangeShapeType="1"/>
          </p:cNvSpPr>
          <p:nvPr/>
        </p:nvSpPr>
        <p:spPr bwMode="auto">
          <a:xfrm rot="-5400000">
            <a:off x="5400676" y="3495676"/>
            <a:ext cx="822325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2" name="Freeform 31"/>
          <p:cNvSpPr>
            <a:spLocks/>
          </p:cNvSpPr>
          <p:nvPr/>
        </p:nvSpPr>
        <p:spPr bwMode="auto">
          <a:xfrm flipV="1">
            <a:off x="4991100" y="3743326"/>
            <a:ext cx="88900" cy="315913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2" name="Romb 1"/>
          <p:cNvSpPr/>
          <p:nvPr/>
        </p:nvSpPr>
        <p:spPr bwMode="auto">
          <a:xfrm>
            <a:off x="6092825" y="2566988"/>
            <a:ext cx="349250" cy="3556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/>
              <a:t>T</a:t>
            </a:r>
            <a:endParaRPr lang="pl-PL" b="1" dirty="0"/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5" name="Grupa 4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40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2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3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cxnSp>
        <p:nvCxnSpPr>
          <p:cNvPr id="50" name="Łącznik prosty ze strzałką 49"/>
          <p:cNvCxnSpPr/>
          <p:nvPr/>
        </p:nvCxnSpPr>
        <p:spPr>
          <a:xfrm flipV="1">
            <a:off x="6048376" y="2716306"/>
            <a:ext cx="709893" cy="2847896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6" name="Romb 75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45" name="pole tekstowe 59"/>
          <p:cNvSpPr txBox="1">
            <a:spLocks noChangeArrowheads="1"/>
          </p:cNvSpPr>
          <p:nvPr/>
        </p:nvSpPr>
        <p:spPr bwMode="auto">
          <a:xfrm>
            <a:off x="390447" y="5102537"/>
            <a:ext cx="590087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i="1" dirty="0" err="1">
                <a:solidFill>
                  <a:srgbClr val="FF0000"/>
                </a:solidFill>
              </a:rPr>
              <a:t>Ap</a:t>
            </a:r>
            <a:r>
              <a:rPr lang="pl-PL" altLang="x-none" sz="1800" i="1" dirty="0">
                <a:solidFill>
                  <a:srgbClr val="FF0000"/>
                </a:solidFill>
              </a:rPr>
              <a:t> 19.7 Cieszmy się! Weselmy! Oddajmy Mu chwałę! Bo nadeszło wesele Baranka! Jego Małżonka — gotowa! Pozwolono jej przywdziać czysty, lśniący bisior.</a:t>
            </a:r>
          </a:p>
        </p:txBody>
      </p:sp>
      <p:sp>
        <p:nvSpPr>
          <p:cNvPr id="46" name="pole tekstowe 59"/>
          <p:cNvSpPr txBox="1">
            <a:spLocks noChangeArrowheads="1"/>
          </p:cNvSpPr>
          <p:nvPr/>
        </p:nvSpPr>
        <p:spPr bwMode="auto">
          <a:xfrm>
            <a:off x="5128781" y="6132228"/>
            <a:ext cx="441411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i="1" dirty="0" err="1">
                <a:solidFill>
                  <a:srgbClr val="FF0000"/>
                </a:solidFill>
              </a:rPr>
              <a:t>Ap</a:t>
            </a:r>
            <a:r>
              <a:rPr lang="pl-PL" altLang="x-none" sz="1800" i="1" dirty="0">
                <a:solidFill>
                  <a:srgbClr val="FF0000"/>
                </a:solidFill>
              </a:rPr>
              <a:t> 19.8 </a:t>
            </a:r>
            <a:r>
              <a:rPr lang="mr-IN" altLang="x-none" sz="1800" i="1" dirty="0">
                <a:solidFill>
                  <a:srgbClr val="FF0000"/>
                </a:solidFill>
              </a:rPr>
              <a:t>…</a:t>
            </a:r>
            <a:r>
              <a:rPr lang="pl-PL" altLang="x-none" sz="1800" i="1" dirty="0">
                <a:solidFill>
                  <a:srgbClr val="FF0000"/>
                </a:solidFill>
              </a:rPr>
              <a:t> a bisior to sprawiedliwe uczynki świętych.</a:t>
            </a:r>
          </a:p>
        </p:txBody>
      </p:sp>
      <p:sp>
        <p:nvSpPr>
          <p:cNvPr id="44" name="Text Box 4"/>
          <p:cNvSpPr txBox="1">
            <a:spLocks noChangeArrowheads="1"/>
          </p:cNvSpPr>
          <p:nvPr/>
        </p:nvSpPr>
        <p:spPr bwMode="auto">
          <a:xfrm>
            <a:off x="8212138" y="5163040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</p:spTree>
    <p:extLst>
      <p:ext uri="{BB962C8B-B14F-4D97-AF65-F5344CB8AC3E}">
        <p14:creationId xmlns:p14="http://schemas.microsoft.com/office/powerpoint/2010/main" val="4671602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Gdzie jest mowa o rozliczeniu sług?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Łk</a:t>
            </a:r>
            <a:r>
              <a:rPr lang="pl-PL" dirty="0" smtClean="0"/>
              <a:t> 19 </a:t>
            </a:r>
            <a:r>
              <a:rPr lang="mr-IN" dirty="0" smtClean="0"/>
              <a:t>–</a:t>
            </a:r>
            <a:r>
              <a:rPr lang="pl-PL" dirty="0" smtClean="0"/>
              <a:t> przypowieść o talentach (uwaga: dwa rodzaje ludzi)</a:t>
            </a:r>
          </a:p>
          <a:p>
            <a:r>
              <a:rPr lang="pl-PL" dirty="0" smtClean="0"/>
              <a:t>Mt 24</a:t>
            </a:r>
            <a:r>
              <a:rPr lang="mr-IN" dirty="0" smtClean="0"/>
              <a:t>…</a:t>
            </a:r>
            <a:endParaRPr lang="pl-PL" dirty="0" smtClean="0"/>
          </a:p>
          <a:p>
            <a:r>
              <a:rPr lang="pl-PL" dirty="0" err="1" smtClean="0"/>
              <a:t>Rz</a:t>
            </a:r>
            <a:r>
              <a:rPr lang="pl-PL" dirty="0" smtClean="0"/>
              <a:t> 14:10</a:t>
            </a:r>
          </a:p>
          <a:p>
            <a:r>
              <a:rPr lang="pl-PL" dirty="0" smtClean="0"/>
              <a:t>1Kor 3:8nn</a:t>
            </a:r>
          </a:p>
          <a:p>
            <a:r>
              <a:rPr lang="pl-PL" dirty="0" smtClean="0"/>
              <a:t>2Kor5:10nn</a:t>
            </a:r>
          </a:p>
          <a:p>
            <a:r>
              <a:rPr lang="pl-PL" dirty="0" smtClean="0"/>
              <a:t>Mt 25? - przypowieść o pannach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246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#5. Powrót na ziemię</a:t>
            </a: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</a:p>
        </p:txBody>
      </p:sp>
      <p:sp>
        <p:nvSpPr>
          <p:cNvPr id="59398" name="Line 4"/>
          <p:cNvSpPr>
            <a:spLocks noChangeShapeType="1"/>
          </p:cNvSpPr>
          <p:nvPr/>
        </p:nvSpPr>
        <p:spPr bwMode="auto">
          <a:xfrm>
            <a:off x="3797301" y="2503488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0" name="Line 7"/>
          <p:cNvSpPr>
            <a:spLocks noChangeShapeType="1"/>
          </p:cNvSpPr>
          <p:nvPr/>
        </p:nvSpPr>
        <p:spPr bwMode="auto">
          <a:xfrm>
            <a:off x="5773739" y="2389188"/>
            <a:ext cx="1355725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1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3" name="Line 15"/>
          <p:cNvSpPr>
            <a:spLocks noChangeShapeType="1"/>
          </p:cNvSpPr>
          <p:nvPr/>
        </p:nvSpPr>
        <p:spPr bwMode="auto">
          <a:xfrm>
            <a:off x="6048376" y="2503488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7" name="Freeform 31"/>
          <p:cNvSpPr>
            <a:spLocks/>
          </p:cNvSpPr>
          <p:nvPr/>
        </p:nvSpPr>
        <p:spPr bwMode="auto">
          <a:xfrm flipV="1">
            <a:off x="5095876" y="3956050"/>
            <a:ext cx="703263" cy="209550"/>
          </a:xfrm>
          <a:custGeom>
            <a:avLst/>
            <a:gdLst>
              <a:gd name="T0" fmla="*/ 0 w 17983"/>
              <a:gd name="T1" fmla="*/ 0 h 92095"/>
              <a:gd name="T2" fmla="*/ 2147483646 w 17983"/>
              <a:gd name="T3" fmla="*/ 2460128 h 920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8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9" name="Line 10"/>
          <p:cNvSpPr>
            <a:spLocks noChangeShapeType="1"/>
          </p:cNvSpPr>
          <p:nvPr/>
        </p:nvSpPr>
        <p:spPr bwMode="auto">
          <a:xfrm rot="-5400000">
            <a:off x="5400676" y="3495676"/>
            <a:ext cx="822325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2" name="Freeform 31"/>
          <p:cNvSpPr>
            <a:spLocks/>
          </p:cNvSpPr>
          <p:nvPr/>
        </p:nvSpPr>
        <p:spPr bwMode="auto">
          <a:xfrm flipV="1">
            <a:off x="4991100" y="3743326"/>
            <a:ext cx="88900" cy="315913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2" name="Romb 1"/>
          <p:cNvSpPr/>
          <p:nvPr/>
        </p:nvSpPr>
        <p:spPr bwMode="auto">
          <a:xfrm>
            <a:off x="6092825" y="2566988"/>
            <a:ext cx="349250" cy="3556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/>
              <a:t>T</a:t>
            </a:r>
            <a:endParaRPr lang="pl-PL" b="1" dirty="0"/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5" name="Grupa 4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40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2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3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cxnSp>
        <p:nvCxnSpPr>
          <p:cNvPr id="50" name="Łącznik prosty ze strzałką 49"/>
          <p:cNvCxnSpPr/>
          <p:nvPr/>
        </p:nvCxnSpPr>
        <p:spPr>
          <a:xfrm flipV="1">
            <a:off x="5645152" y="3832227"/>
            <a:ext cx="1422399" cy="1960159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6" name="AutoShape 2"/>
          <p:cNvSpPr>
            <a:spLocks noChangeArrowheads="1"/>
          </p:cNvSpPr>
          <p:nvPr/>
        </p:nvSpPr>
        <p:spPr bwMode="auto">
          <a:xfrm>
            <a:off x="7056439" y="3146425"/>
            <a:ext cx="1520825" cy="687388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Królestwo Mesjasza</a:t>
            </a:r>
          </a:p>
        </p:txBody>
      </p:sp>
      <p:sp>
        <p:nvSpPr>
          <p:cNvPr id="68" name="Line 14"/>
          <p:cNvSpPr>
            <a:spLocks noChangeShapeType="1"/>
          </p:cNvSpPr>
          <p:nvPr/>
        </p:nvSpPr>
        <p:spPr bwMode="auto">
          <a:xfrm rot="5400000" flipV="1">
            <a:off x="6456363" y="3036888"/>
            <a:ext cx="10826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9" name="Line 17"/>
          <p:cNvSpPr>
            <a:spLocks noChangeShapeType="1"/>
          </p:cNvSpPr>
          <p:nvPr/>
        </p:nvSpPr>
        <p:spPr bwMode="auto">
          <a:xfrm rot="5400000" flipV="1">
            <a:off x="6472238" y="3046413"/>
            <a:ext cx="131445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0" name="Line 22"/>
          <p:cNvSpPr>
            <a:spLocks noChangeShapeType="1"/>
          </p:cNvSpPr>
          <p:nvPr/>
        </p:nvSpPr>
        <p:spPr bwMode="auto">
          <a:xfrm>
            <a:off x="7015163" y="3589338"/>
            <a:ext cx="20701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1" name="Line 23"/>
          <p:cNvSpPr>
            <a:spLocks noChangeShapeType="1"/>
          </p:cNvSpPr>
          <p:nvPr/>
        </p:nvSpPr>
        <p:spPr bwMode="auto">
          <a:xfrm>
            <a:off x="7129463" y="3703638"/>
            <a:ext cx="1827212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6" name="Romb 75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48" name="pole tekstowe 59"/>
          <p:cNvSpPr txBox="1">
            <a:spLocks noChangeArrowheads="1"/>
          </p:cNvSpPr>
          <p:nvPr/>
        </p:nvSpPr>
        <p:spPr bwMode="auto">
          <a:xfrm>
            <a:off x="6335852" y="5544143"/>
            <a:ext cx="428625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400" b="1" dirty="0">
                <a:solidFill>
                  <a:srgbClr val="C00000"/>
                </a:solidFill>
              </a:rPr>
              <a:t>Bardzo stara pieśń: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400" i="1" dirty="0">
                <a:solidFill>
                  <a:srgbClr val="C00000"/>
                </a:solidFill>
              </a:rPr>
              <a:t>Oto Pan Bóg przyjdzie, </a:t>
            </a:r>
            <a:br>
              <a:rPr lang="pl-PL" altLang="x-none" sz="1400" i="1" dirty="0">
                <a:solidFill>
                  <a:srgbClr val="C00000"/>
                </a:solidFill>
              </a:rPr>
            </a:br>
            <a:r>
              <a:rPr lang="pl-PL" altLang="x-none" sz="1400" i="1" dirty="0">
                <a:solidFill>
                  <a:srgbClr val="C00000"/>
                </a:solidFill>
              </a:rPr>
              <a:t>z rzeszą świętych </a:t>
            </a:r>
            <a:r>
              <a:rPr lang="pl-PL" altLang="x-none" sz="1400" i="1" dirty="0" err="1">
                <a:solidFill>
                  <a:srgbClr val="C00000"/>
                </a:solidFill>
              </a:rPr>
              <a:t>k’nam</a:t>
            </a:r>
            <a:r>
              <a:rPr lang="pl-PL" altLang="x-none" sz="1400" i="1" dirty="0">
                <a:solidFill>
                  <a:srgbClr val="C00000"/>
                </a:solidFill>
              </a:rPr>
              <a:t> przybędzie.</a:t>
            </a:r>
            <a:br>
              <a:rPr lang="pl-PL" altLang="x-none" sz="1400" i="1" dirty="0">
                <a:solidFill>
                  <a:srgbClr val="C00000"/>
                </a:solidFill>
              </a:rPr>
            </a:br>
            <a:r>
              <a:rPr lang="pl-PL" altLang="x-none" sz="1400" i="1" dirty="0">
                <a:solidFill>
                  <a:srgbClr val="C00000"/>
                </a:solidFill>
              </a:rPr>
              <a:t>Wielka radość w dzień ów będzie,</a:t>
            </a:r>
            <a:br>
              <a:rPr lang="pl-PL" altLang="x-none" sz="1400" i="1" dirty="0">
                <a:solidFill>
                  <a:srgbClr val="C00000"/>
                </a:solidFill>
              </a:rPr>
            </a:br>
            <a:r>
              <a:rPr lang="pl-PL" altLang="x-none" sz="1400" i="1" dirty="0">
                <a:solidFill>
                  <a:srgbClr val="C00000"/>
                </a:solidFill>
              </a:rPr>
              <a:t>Alleluja!</a:t>
            </a:r>
          </a:p>
        </p:txBody>
      </p:sp>
      <p:sp>
        <p:nvSpPr>
          <p:cNvPr id="54" name="pole tekstowe 59"/>
          <p:cNvSpPr txBox="1">
            <a:spLocks noChangeArrowheads="1"/>
          </p:cNvSpPr>
          <p:nvPr/>
        </p:nvSpPr>
        <p:spPr bwMode="auto">
          <a:xfrm>
            <a:off x="524435" y="4741902"/>
            <a:ext cx="5338621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i="1" dirty="0" err="1">
                <a:solidFill>
                  <a:srgbClr val="FF0000"/>
                </a:solidFill>
              </a:rPr>
              <a:t>Ap</a:t>
            </a:r>
            <a:r>
              <a:rPr lang="pl-PL" altLang="x-none" sz="1800" i="1" dirty="0">
                <a:solidFill>
                  <a:srgbClr val="FF0000"/>
                </a:solidFill>
              </a:rPr>
              <a:t> 19.11-14 Zobaczyłem otwarte niebo, a na białym koniu siedział Ten, którego imię brzmi Wierny i Prawdziwy. Ubrany był w szatę skąpaną we krwi a na imię miał: Słowo Boga.</a:t>
            </a:r>
            <a:br>
              <a:rPr lang="pl-PL" altLang="x-none" sz="1800" i="1" dirty="0">
                <a:solidFill>
                  <a:srgbClr val="FF0000"/>
                </a:solidFill>
              </a:rPr>
            </a:br>
            <a:r>
              <a:rPr lang="pl-PL" altLang="x-none" sz="1800" i="1" dirty="0">
                <a:solidFill>
                  <a:srgbClr val="FF0000"/>
                </a:solidFill>
              </a:rPr>
              <a:t>Podążały za Nim zastępy nieba — na białych koniach, ubrane w czysty, biały bisior.</a:t>
            </a:r>
          </a:p>
        </p:txBody>
      </p: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8212138" y="5163040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</p:spTree>
    <p:extLst>
      <p:ext uri="{BB962C8B-B14F-4D97-AF65-F5344CB8AC3E}">
        <p14:creationId xmlns:p14="http://schemas.microsoft.com/office/powerpoint/2010/main" val="16228579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#6. </a:t>
            </a:r>
            <a:r>
              <a:rPr lang="pl-PL" altLang="pl-PL" dirty="0" err="1"/>
              <a:t>Współkrólowanie</a:t>
            </a:r>
            <a:r>
              <a:rPr lang="pl-PL" altLang="pl-PL" dirty="0"/>
              <a:t> w Królestwie Mesjasza</a:t>
            </a: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</a:p>
        </p:txBody>
      </p:sp>
      <p:sp>
        <p:nvSpPr>
          <p:cNvPr id="59398" name="Line 4"/>
          <p:cNvSpPr>
            <a:spLocks noChangeShapeType="1"/>
          </p:cNvSpPr>
          <p:nvPr/>
        </p:nvSpPr>
        <p:spPr bwMode="auto">
          <a:xfrm>
            <a:off x="3797301" y="2503488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0" name="Line 7"/>
          <p:cNvSpPr>
            <a:spLocks noChangeShapeType="1"/>
          </p:cNvSpPr>
          <p:nvPr/>
        </p:nvSpPr>
        <p:spPr bwMode="auto">
          <a:xfrm>
            <a:off x="5773739" y="2389188"/>
            <a:ext cx="1355725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1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3" name="Line 15"/>
          <p:cNvSpPr>
            <a:spLocks noChangeShapeType="1"/>
          </p:cNvSpPr>
          <p:nvPr/>
        </p:nvSpPr>
        <p:spPr bwMode="auto">
          <a:xfrm>
            <a:off x="6048376" y="2503488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7" name="Freeform 31"/>
          <p:cNvSpPr>
            <a:spLocks/>
          </p:cNvSpPr>
          <p:nvPr/>
        </p:nvSpPr>
        <p:spPr bwMode="auto">
          <a:xfrm flipV="1">
            <a:off x="5095876" y="3956050"/>
            <a:ext cx="703263" cy="209550"/>
          </a:xfrm>
          <a:custGeom>
            <a:avLst/>
            <a:gdLst>
              <a:gd name="T0" fmla="*/ 0 w 17983"/>
              <a:gd name="T1" fmla="*/ 0 h 92095"/>
              <a:gd name="T2" fmla="*/ 2147483646 w 17983"/>
              <a:gd name="T3" fmla="*/ 2460128 h 920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8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9" name="Line 10"/>
          <p:cNvSpPr>
            <a:spLocks noChangeShapeType="1"/>
          </p:cNvSpPr>
          <p:nvPr/>
        </p:nvSpPr>
        <p:spPr bwMode="auto">
          <a:xfrm rot="-5400000">
            <a:off x="5400676" y="3495676"/>
            <a:ext cx="822325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2" name="Freeform 31"/>
          <p:cNvSpPr>
            <a:spLocks/>
          </p:cNvSpPr>
          <p:nvPr/>
        </p:nvSpPr>
        <p:spPr bwMode="auto">
          <a:xfrm flipV="1">
            <a:off x="4991100" y="3743326"/>
            <a:ext cx="88900" cy="315913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2" name="Romb 1"/>
          <p:cNvSpPr/>
          <p:nvPr/>
        </p:nvSpPr>
        <p:spPr bwMode="auto">
          <a:xfrm>
            <a:off x="6092825" y="2566988"/>
            <a:ext cx="349250" cy="3556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/>
              <a:t>T</a:t>
            </a:r>
            <a:endParaRPr lang="pl-PL" b="1" dirty="0"/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5" name="Grupa 4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40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2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3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6" name="AutoShape 2"/>
          <p:cNvSpPr>
            <a:spLocks noChangeArrowheads="1"/>
          </p:cNvSpPr>
          <p:nvPr/>
        </p:nvSpPr>
        <p:spPr bwMode="auto">
          <a:xfrm>
            <a:off x="7056439" y="3146425"/>
            <a:ext cx="1520825" cy="687388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Królestwo Mesjasza</a:t>
            </a:r>
          </a:p>
        </p:txBody>
      </p:sp>
      <p:sp>
        <p:nvSpPr>
          <p:cNvPr id="68" name="Line 14"/>
          <p:cNvSpPr>
            <a:spLocks noChangeShapeType="1"/>
          </p:cNvSpPr>
          <p:nvPr/>
        </p:nvSpPr>
        <p:spPr bwMode="auto">
          <a:xfrm rot="5400000" flipV="1">
            <a:off x="6456363" y="3036888"/>
            <a:ext cx="10826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9" name="Line 17"/>
          <p:cNvSpPr>
            <a:spLocks noChangeShapeType="1"/>
          </p:cNvSpPr>
          <p:nvPr/>
        </p:nvSpPr>
        <p:spPr bwMode="auto">
          <a:xfrm rot="5400000" flipV="1">
            <a:off x="6472238" y="3046413"/>
            <a:ext cx="131445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0" name="Line 22"/>
          <p:cNvSpPr>
            <a:spLocks noChangeShapeType="1"/>
          </p:cNvSpPr>
          <p:nvPr/>
        </p:nvSpPr>
        <p:spPr bwMode="auto">
          <a:xfrm>
            <a:off x="7015163" y="3589338"/>
            <a:ext cx="20701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1" name="Line 23"/>
          <p:cNvSpPr>
            <a:spLocks noChangeShapeType="1"/>
          </p:cNvSpPr>
          <p:nvPr/>
        </p:nvSpPr>
        <p:spPr bwMode="auto">
          <a:xfrm>
            <a:off x="7129463" y="3703638"/>
            <a:ext cx="1827212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6" name="Romb 75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cxnSp>
        <p:nvCxnSpPr>
          <p:cNvPr id="55" name="Łącznik prosty ze strzałką 54"/>
          <p:cNvCxnSpPr/>
          <p:nvPr/>
        </p:nvCxnSpPr>
        <p:spPr>
          <a:xfrm flipV="1">
            <a:off x="6083498" y="3805724"/>
            <a:ext cx="1422399" cy="1960159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pole tekstowe 59"/>
          <p:cNvSpPr txBox="1">
            <a:spLocks noChangeArrowheads="1"/>
          </p:cNvSpPr>
          <p:nvPr/>
        </p:nvSpPr>
        <p:spPr bwMode="auto">
          <a:xfrm>
            <a:off x="6048376" y="6047602"/>
            <a:ext cx="4286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i="1" dirty="0">
                <a:solidFill>
                  <a:srgbClr val="FF0000"/>
                </a:solidFill>
              </a:rPr>
              <a:t>Mt 5:5 - Błogosławieni cisi, ponieważ oni </a:t>
            </a:r>
            <a:r>
              <a:rPr lang="pl-PL" altLang="x-none" sz="1800" b="1" i="1" dirty="0">
                <a:solidFill>
                  <a:srgbClr val="FF0000"/>
                </a:solidFill>
              </a:rPr>
              <a:t>odziedziczą ziemię</a:t>
            </a:r>
            <a:r>
              <a:rPr lang="pl-PL" altLang="x-none" sz="1800" i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54" name="pole tekstowe 59"/>
          <p:cNvSpPr txBox="1">
            <a:spLocks noChangeArrowheads="1"/>
          </p:cNvSpPr>
          <p:nvPr/>
        </p:nvSpPr>
        <p:spPr bwMode="auto">
          <a:xfrm>
            <a:off x="261389" y="5127625"/>
            <a:ext cx="567241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i="1" dirty="0" err="1">
                <a:solidFill>
                  <a:srgbClr val="FF0000"/>
                </a:solidFill>
              </a:rPr>
              <a:t>Ap</a:t>
            </a:r>
            <a:r>
              <a:rPr lang="pl-PL" altLang="x-none" sz="1800" i="1" dirty="0">
                <a:solidFill>
                  <a:srgbClr val="FF0000"/>
                </a:solidFill>
              </a:rPr>
              <a:t> 20:6 </a:t>
            </a:r>
            <a:r>
              <a:rPr lang="pl-PL" altLang="x-none" sz="1800" i="1" dirty="0" err="1">
                <a:solidFill>
                  <a:srgbClr val="FF0000"/>
                </a:solidFill>
              </a:rPr>
              <a:t>Błogosławienii</a:t>
            </a:r>
            <a:r>
              <a:rPr lang="pl-PL" altLang="x-none" sz="1800" i="1" dirty="0">
                <a:solidFill>
                  <a:srgbClr val="FF0000"/>
                </a:solidFill>
              </a:rPr>
              <a:t> święci są ci, którzy mają udział w pierwszym zmartwychwstaniu. (</a:t>
            </a:r>
            <a:r>
              <a:rPr lang="mr-IN" altLang="x-none" sz="1800" i="1" dirty="0">
                <a:solidFill>
                  <a:srgbClr val="FF0000"/>
                </a:solidFill>
              </a:rPr>
              <a:t>…</a:t>
            </a:r>
            <a:r>
              <a:rPr lang="pl-PL" altLang="x-none" sz="1800" i="1" dirty="0">
                <a:solidFill>
                  <a:srgbClr val="FF0000"/>
                </a:solidFill>
              </a:rPr>
              <a:t>) będą kapłanami Boga i Chrystusa i będą z nim </a:t>
            </a:r>
            <a:r>
              <a:rPr lang="pl-PL" altLang="x-none" sz="1800" b="1" i="1" u="sng" dirty="0">
                <a:solidFill>
                  <a:srgbClr val="FF0000"/>
                </a:solidFill>
              </a:rPr>
              <a:t>królować</a:t>
            </a:r>
            <a:r>
              <a:rPr lang="pl-PL" altLang="x-none" sz="1800" i="1" dirty="0">
                <a:solidFill>
                  <a:srgbClr val="FF0000"/>
                </a:solidFill>
              </a:rPr>
              <a:t> tysiąc lat.</a:t>
            </a:r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8212138" y="5163040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  <p:sp>
        <p:nvSpPr>
          <p:cNvPr id="56" name="Text Box 4"/>
          <p:cNvSpPr txBox="1">
            <a:spLocks noChangeArrowheads="1"/>
          </p:cNvSpPr>
          <p:nvPr/>
        </p:nvSpPr>
        <p:spPr bwMode="auto">
          <a:xfrm>
            <a:off x="1397000" y="2578792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Ogród Eden</a:t>
            </a:r>
          </a:p>
        </p:txBody>
      </p:sp>
      <p:sp>
        <p:nvSpPr>
          <p:cNvPr id="57" name="Text Box 4"/>
          <p:cNvSpPr txBox="1">
            <a:spLocks noChangeArrowheads="1"/>
          </p:cNvSpPr>
          <p:nvPr/>
        </p:nvSpPr>
        <p:spPr bwMode="auto">
          <a:xfrm>
            <a:off x="8709644" y="2463548"/>
            <a:ext cx="1314450" cy="423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Niebo</a:t>
            </a:r>
            <a:br>
              <a:rPr kumimoji="0" lang="pl-PL" altLang="pl-PL" sz="1200"/>
            </a:br>
            <a:r>
              <a:rPr kumimoji="0" lang="pl-PL" altLang="pl-PL" sz="1200"/>
              <a:t> </a:t>
            </a:r>
            <a:r>
              <a:rPr kumimoji="0" lang="pl-PL" altLang="pl-PL" sz="1200" dirty="0"/>
              <a:t>i </a:t>
            </a:r>
            <a:r>
              <a:rPr kumimoji="0" lang="pl-PL" altLang="pl-PL" sz="1200"/>
              <a:t>Nowa Ziemia</a:t>
            </a:r>
            <a:endParaRPr kumimoji="0" lang="pl-PL" altLang="pl-PL" sz="1200" dirty="0"/>
          </a:p>
        </p:txBody>
      </p:sp>
    </p:spTree>
    <p:extLst>
      <p:ext uri="{BB962C8B-B14F-4D97-AF65-F5344CB8AC3E}">
        <p14:creationId xmlns:p14="http://schemas.microsoft.com/office/powerpoint/2010/main" val="1839835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ToDo</a:t>
            </a:r>
            <a:r>
              <a:rPr lang="pl-PL" dirty="0" smtClean="0"/>
              <a:t>: gdzie są miejsca o królowaniu?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329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#7. Nowe Nieba i Nowa Ziemia</a:t>
            </a: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</a:p>
        </p:txBody>
      </p:sp>
      <p:sp>
        <p:nvSpPr>
          <p:cNvPr id="59398" name="Line 4"/>
          <p:cNvSpPr>
            <a:spLocks noChangeShapeType="1"/>
          </p:cNvSpPr>
          <p:nvPr/>
        </p:nvSpPr>
        <p:spPr bwMode="auto">
          <a:xfrm>
            <a:off x="3797301" y="2503488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0" name="Line 7"/>
          <p:cNvSpPr>
            <a:spLocks noChangeShapeType="1"/>
          </p:cNvSpPr>
          <p:nvPr/>
        </p:nvSpPr>
        <p:spPr bwMode="auto">
          <a:xfrm>
            <a:off x="5773739" y="2389188"/>
            <a:ext cx="1355725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1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3" name="Line 15"/>
          <p:cNvSpPr>
            <a:spLocks noChangeShapeType="1"/>
          </p:cNvSpPr>
          <p:nvPr/>
        </p:nvSpPr>
        <p:spPr bwMode="auto">
          <a:xfrm>
            <a:off x="6048376" y="2503488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7" name="Freeform 31"/>
          <p:cNvSpPr>
            <a:spLocks/>
          </p:cNvSpPr>
          <p:nvPr/>
        </p:nvSpPr>
        <p:spPr bwMode="auto">
          <a:xfrm flipV="1">
            <a:off x="5095876" y="3956050"/>
            <a:ext cx="703263" cy="209550"/>
          </a:xfrm>
          <a:custGeom>
            <a:avLst/>
            <a:gdLst>
              <a:gd name="T0" fmla="*/ 0 w 17983"/>
              <a:gd name="T1" fmla="*/ 0 h 92095"/>
              <a:gd name="T2" fmla="*/ 2147483646 w 17983"/>
              <a:gd name="T3" fmla="*/ 2460128 h 920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8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9" name="Line 10"/>
          <p:cNvSpPr>
            <a:spLocks noChangeShapeType="1"/>
          </p:cNvSpPr>
          <p:nvPr/>
        </p:nvSpPr>
        <p:spPr bwMode="auto">
          <a:xfrm rot="-5400000">
            <a:off x="5400676" y="3495676"/>
            <a:ext cx="822325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2" name="Freeform 31"/>
          <p:cNvSpPr>
            <a:spLocks/>
          </p:cNvSpPr>
          <p:nvPr/>
        </p:nvSpPr>
        <p:spPr bwMode="auto">
          <a:xfrm flipV="1">
            <a:off x="4991100" y="3743326"/>
            <a:ext cx="88900" cy="315913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2" name="Romb 1"/>
          <p:cNvSpPr/>
          <p:nvPr/>
        </p:nvSpPr>
        <p:spPr bwMode="auto">
          <a:xfrm>
            <a:off x="6092825" y="2566988"/>
            <a:ext cx="349250" cy="3556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/>
              <a:t>T</a:t>
            </a:r>
            <a:endParaRPr lang="pl-PL" b="1" dirty="0"/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5" name="Grupa 4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40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2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3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6" name="AutoShape 2"/>
          <p:cNvSpPr>
            <a:spLocks noChangeArrowheads="1"/>
          </p:cNvSpPr>
          <p:nvPr/>
        </p:nvSpPr>
        <p:spPr bwMode="auto">
          <a:xfrm>
            <a:off x="7056439" y="3146425"/>
            <a:ext cx="1520825" cy="687388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Królestwo Mesjasza</a:t>
            </a:r>
          </a:p>
        </p:txBody>
      </p:sp>
      <p:sp>
        <p:nvSpPr>
          <p:cNvPr id="68" name="Line 14"/>
          <p:cNvSpPr>
            <a:spLocks noChangeShapeType="1"/>
          </p:cNvSpPr>
          <p:nvPr/>
        </p:nvSpPr>
        <p:spPr bwMode="auto">
          <a:xfrm rot="5400000" flipV="1">
            <a:off x="6456363" y="3036888"/>
            <a:ext cx="10826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9" name="Line 17"/>
          <p:cNvSpPr>
            <a:spLocks noChangeShapeType="1"/>
          </p:cNvSpPr>
          <p:nvPr/>
        </p:nvSpPr>
        <p:spPr bwMode="auto">
          <a:xfrm rot="5400000" flipV="1">
            <a:off x="6472238" y="3046413"/>
            <a:ext cx="131445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0" name="Line 22"/>
          <p:cNvSpPr>
            <a:spLocks noChangeShapeType="1"/>
          </p:cNvSpPr>
          <p:nvPr/>
        </p:nvSpPr>
        <p:spPr bwMode="auto">
          <a:xfrm>
            <a:off x="7015163" y="3589338"/>
            <a:ext cx="20701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1" name="Line 23"/>
          <p:cNvSpPr>
            <a:spLocks noChangeShapeType="1"/>
          </p:cNvSpPr>
          <p:nvPr/>
        </p:nvSpPr>
        <p:spPr bwMode="auto">
          <a:xfrm>
            <a:off x="7129463" y="3703638"/>
            <a:ext cx="1827212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6" name="Romb 75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3" name="pole tekstowe 59"/>
          <p:cNvSpPr txBox="1">
            <a:spLocks noChangeArrowheads="1"/>
          </p:cNvSpPr>
          <p:nvPr/>
        </p:nvSpPr>
        <p:spPr bwMode="auto">
          <a:xfrm>
            <a:off x="524435" y="5127625"/>
            <a:ext cx="6443104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i="1" dirty="0" err="1">
                <a:solidFill>
                  <a:srgbClr val="FF0000"/>
                </a:solidFill>
              </a:rPr>
              <a:t>Ap</a:t>
            </a:r>
            <a:r>
              <a:rPr lang="pl-PL" altLang="x-none" sz="1800" i="1" dirty="0">
                <a:solidFill>
                  <a:srgbClr val="FF0000"/>
                </a:solidFill>
              </a:rPr>
              <a:t> 21:1-3 Potem zobaczyłem nowe niebo i nową ziemię. Pierwsze niebo bowiem i pierwsza ziemia przeminęły i nie było już morza.(</a:t>
            </a:r>
            <a:r>
              <a:rPr lang="mr-IN" altLang="x-none" sz="1800" i="1" dirty="0">
                <a:solidFill>
                  <a:srgbClr val="FF0000"/>
                </a:solidFill>
              </a:rPr>
              <a:t>…</a:t>
            </a:r>
            <a:r>
              <a:rPr lang="pl-PL" altLang="x-none" sz="1800" i="1" dirty="0">
                <a:solidFill>
                  <a:srgbClr val="FF0000"/>
                </a:solidFill>
              </a:rPr>
              <a:t>) Oto przybytek Boga jest z ludźmi i będzie mieszkał z nimi. Oni będą jego ludem, a sam Bóg będzie z nimi i będzie ich Bogiem.</a:t>
            </a:r>
          </a:p>
        </p:txBody>
      </p:sp>
      <p:cxnSp>
        <p:nvCxnSpPr>
          <p:cNvPr id="55" name="Łącznik prosty ze strzałką 54"/>
          <p:cNvCxnSpPr/>
          <p:nvPr/>
        </p:nvCxnSpPr>
        <p:spPr>
          <a:xfrm flipV="1">
            <a:off x="5573713" y="3410269"/>
            <a:ext cx="3256795" cy="1546722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8212138" y="5163040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1397000" y="2578792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Ogród Eden</a:t>
            </a: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8709644" y="2463548"/>
            <a:ext cx="1314450" cy="423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Niebo</a:t>
            </a:r>
            <a:br>
              <a:rPr kumimoji="0" lang="pl-PL" altLang="pl-PL" sz="1200"/>
            </a:br>
            <a:r>
              <a:rPr kumimoji="0" lang="pl-PL" altLang="pl-PL" sz="1200"/>
              <a:t> </a:t>
            </a:r>
            <a:r>
              <a:rPr kumimoji="0" lang="pl-PL" altLang="pl-PL" sz="1200" dirty="0"/>
              <a:t>i </a:t>
            </a:r>
            <a:r>
              <a:rPr kumimoji="0" lang="pl-PL" altLang="pl-PL" sz="1200"/>
              <a:t>Nowa Ziemia</a:t>
            </a:r>
            <a:endParaRPr kumimoji="0" lang="pl-PL" altLang="pl-PL" sz="1200" dirty="0"/>
          </a:p>
        </p:txBody>
      </p:sp>
    </p:spTree>
    <p:extLst>
      <p:ext uri="{BB962C8B-B14F-4D97-AF65-F5344CB8AC3E}">
        <p14:creationId xmlns:p14="http://schemas.microsoft.com/office/powerpoint/2010/main" val="201655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Uwaga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 tej chwili prezentacja ta (v 2.3) to składanka po wersji 2.2</a:t>
            </a:r>
            <a:r>
              <a:rPr lang="mr-IN" dirty="0"/>
              <a:t>…</a:t>
            </a:r>
            <a:r>
              <a:rPr lang="pl-PL" dirty="0" smtClean="0"/>
              <a:t>..?????</a:t>
            </a:r>
          </a:p>
          <a:p>
            <a:r>
              <a:rPr lang="pl-PL" dirty="0" smtClean="0"/>
              <a:t>Ten materiał to chaos – ale z niego powinno się wyłonić… </a:t>
            </a:r>
          </a:p>
          <a:p>
            <a:pPr lvl="1"/>
            <a:r>
              <a:rPr lang="pl-PL" dirty="0" smtClean="0"/>
              <a:t>Ewangelizacja podstawowa – nawróć się</a:t>
            </a:r>
          </a:p>
          <a:p>
            <a:pPr lvl="1"/>
            <a:r>
              <a:rPr lang="pl-PL" dirty="0" smtClean="0"/>
              <a:t>Ewangelizacja dla ambitnych – inwestuj w wieczność</a:t>
            </a:r>
          </a:p>
          <a:p>
            <a:pPr lvl="1"/>
            <a:r>
              <a:rPr lang="pl-PL" dirty="0" smtClean="0"/>
              <a:t>Pełne, ambitne nauczanie o nadziei dla uczniów</a:t>
            </a:r>
          </a:p>
          <a:p>
            <a:pPr lvl="1"/>
            <a:r>
              <a:rPr lang="pl-PL" dirty="0" smtClean="0"/>
              <a:t>Wzorzec w PP takich prezentacji – a więc wzorcowe slajdy</a:t>
            </a:r>
          </a:p>
          <a:p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0544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AutoShape 2"/>
          <p:cNvSpPr>
            <a:spLocks noChangeArrowheads="1"/>
          </p:cNvSpPr>
          <p:nvPr/>
        </p:nvSpPr>
        <p:spPr bwMode="auto">
          <a:xfrm>
            <a:off x="7056439" y="3146425"/>
            <a:ext cx="1520825" cy="687388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Królestwo Mesjasza</a:t>
            </a: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altLang="pl-PL" smtClean="0"/>
              <a:t>Podsumowanie: Siedem </a:t>
            </a:r>
            <a:r>
              <a:rPr lang="pl-PL" altLang="pl-PL"/>
              <a:t>wydarzeń </a:t>
            </a:r>
            <a:r>
              <a:rPr lang="pl-PL" altLang="pl-PL" smtClean="0"/>
              <a:t/>
            </a:r>
            <a:br>
              <a:rPr lang="pl-PL" altLang="pl-PL" smtClean="0"/>
            </a:br>
            <a:r>
              <a:rPr lang="pl-PL" altLang="pl-PL" smtClean="0"/>
              <a:t>zaplanowanych w </a:t>
            </a:r>
            <a:r>
              <a:rPr lang="pl-PL" altLang="pl-PL" dirty="0"/>
              <a:t>życiu ucznia Jezusa</a:t>
            </a: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</a:p>
        </p:txBody>
      </p:sp>
      <p:sp>
        <p:nvSpPr>
          <p:cNvPr id="59398" name="Line 4"/>
          <p:cNvSpPr>
            <a:spLocks noChangeShapeType="1"/>
          </p:cNvSpPr>
          <p:nvPr/>
        </p:nvSpPr>
        <p:spPr bwMode="auto">
          <a:xfrm>
            <a:off x="3797301" y="2503488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0" name="Line 7"/>
          <p:cNvSpPr>
            <a:spLocks noChangeShapeType="1"/>
          </p:cNvSpPr>
          <p:nvPr/>
        </p:nvSpPr>
        <p:spPr bwMode="auto">
          <a:xfrm>
            <a:off x="5773739" y="2389188"/>
            <a:ext cx="1355725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1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2" name="Line 14"/>
          <p:cNvSpPr>
            <a:spLocks noChangeShapeType="1"/>
          </p:cNvSpPr>
          <p:nvPr/>
        </p:nvSpPr>
        <p:spPr bwMode="auto">
          <a:xfrm rot="5400000" flipV="1">
            <a:off x="6456363" y="3036888"/>
            <a:ext cx="10826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3" name="Line 15"/>
          <p:cNvSpPr>
            <a:spLocks noChangeShapeType="1"/>
          </p:cNvSpPr>
          <p:nvPr/>
        </p:nvSpPr>
        <p:spPr bwMode="auto">
          <a:xfrm>
            <a:off x="6048376" y="2503488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4" name="Line 17"/>
          <p:cNvSpPr>
            <a:spLocks noChangeShapeType="1"/>
          </p:cNvSpPr>
          <p:nvPr/>
        </p:nvSpPr>
        <p:spPr bwMode="auto">
          <a:xfrm rot="5400000" flipV="1">
            <a:off x="6472238" y="3046413"/>
            <a:ext cx="131445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5" name="Line 22"/>
          <p:cNvSpPr>
            <a:spLocks noChangeShapeType="1"/>
          </p:cNvSpPr>
          <p:nvPr/>
        </p:nvSpPr>
        <p:spPr bwMode="auto">
          <a:xfrm>
            <a:off x="7015163" y="3589338"/>
            <a:ext cx="20701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6" name="Line 23"/>
          <p:cNvSpPr>
            <a:spLocks noChangeShapeType="1"/>
          </p:cNvSpPr>
          <p:nvPr/>
        </p:nvSpPr>
        <p:spPr bwMode="auto">
          <a:xfrm>
            <a:off x="7129463" y="3703638"/>
            <a:ext cx="1827212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7" name="Freeform 31"/>
          <p:cNvSpPr>
            <a:spLocks/>
          </p:cNvSpPr>
          <p:nvPr/>
        </p:nvSpPr>
        <p:spPr bwMode="auto">
          <a:xfrm flipV="1">
            <a:off x="5095876" y="3956050"/>
            <a:ext cx="703263" cy="209550"/>
          </a:xfrm>
          <a:custGeom>
            <a:avLst/>
            <a:gdLst>
              <a:gd name="T0" fmla="*/ 0 w 17983"/>
              <a:gd name="T1" fmla="*/ 0 h 92095"/>
              <a:gd name="T2" fmla="*/ 2147483646 w 17983"/>
              <a:gd name="T3" fmla="*/ 2460128 h 920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8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9" name="Line 10"/>
          <p:cNvSpPr>
            <a:spLocks noChangeShapeType="1"/>
          </p:cNvSpPr>
          <p:nvPr/>
        </p:nvSpPr>
        <p:spPr bwMode="auto">
          <a:xfrm rot="-5400000">
            <a:off x="5400676" y="3495676"/>
            <a:ext cx="822325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2" name="Freeform 31"/>
          <p:cNvSpPr>
            <a:spLocks/>
          </p:cNvSpPr>
          <p:nvPr/>
        </p:nvSpPr>
        <p:spPr bwMode="auto">
          <a:xfrm flipV="1">
            <a:off x="4991100" y="3743326"/>
            <a:ext cx="88900" cy="315913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2" name="Romb 1"/>
          <p:cNvSpPr/>
          <p:nvPr/>
        </p:nvSpPr>
        <p:spPr bwMode="auto">
          <a:xfrm>
            <a:off x="6092825" y="2566988"/>
            <a:ext cx="349250" cy="3556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/>
              <a:t>T</a:t>
            </a:r>
            <a:endParaRPr lang="pl-PL" b="1" dirty="0"/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30" name="Text Box 4"/>
          <p:cNvSpPr txBox="1">
            <a:spLocks noChangeArrowheads="1"/>
          </p:cNvSpPr>
          <p:nvPr/>
        </p:nvSpPr>
        <p:spPr bwMode="auto">
          <a:xfrm>
            <a:off x="8212138" y="5163040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  <p:grpSp>
        <p:nvGrpSpPr>
          <p:cNvPr id="5" name="Grupa 4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40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2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3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Oval 27"/>
          <p:cNvSpPr>
            <a:spLocks noChangeArrowheads="1"/>
          </p:cNvSpPr>
          <p:nvPr/>
        </p:nvSpPr>
        <p:spPr bwMode="auto">
          <a:xfrm>
            <a:off x="5995798" y="287258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3</a:t>
            </a:r>
          </a:p>
        </p:txBody>
      </p:sp>
      <p:sp>
        <p:nvSpPr>
          <p:cNvPr id="54" name="Oval 28"/>
          <p:cNvSpPr>
            <a:spLocks noChangeArrowheads="1"/>
          </p:cNvSpPr>
          <p:nvPr/>
        </p:nvSpPr>
        <p:spPr bwMode="auto">
          <a:xfrm>
            <a:off x="6721476" y="2276475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4</a:t>
            </a:r>
          </a:p>
        </p:txBody>
      </p:sp>
      <p:sp>
        <p:nvSpPr>
          <p:cNvPr id="55" name="Oval 29"/>
          <p:cNvSpPr>
            <a:spLocks noChangeArrowheads="1"/>
          </p:cNvSpPr>
          <p:nvPr/>
        </p:nvSpPr>
        <p:spPr bwMode="auto">
          <a:xfrm>
            <a:off x="8887639" y="313444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7</a:t>
            </a:r>
          </a:p>
        </p:txBody>
      </p:sp>
      <p:sp>
        <p:nvSpPr>
          <p:cNvPr id="56" name="Oval 30"/>
          <p:cNvSpPr>
            <a:spLocks noChangeArrowheads="1"/>
          </p:cNvSpPr>
          <p:nvPr/>
        </p:nvSpPr>
        <p:spPr bwMode="auto">
          <a:xfrm>
            <a:off x="6967078" y="2761500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5</a:t>
            </a:r>
          </a:p>
        </p:txBody>
      </p:sp>
      <p:sp>
        <p:nvSpPr>
          <p:cNvPr id="57" name="Oval 27"/>
          <p:cNvSpPr>
            <a:spLocks noChangeArrowheads="1"/>
          </p:cNvSpPr>
          <p:nvPr/>
        </p:nvSpPr>
        <p:spPr bwMode="auto">
          <a:xfrm>
            <a:off x="5833004" y="3196434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2</a:t>
            </a:r>
          </a:p>
        </p:txBody>
      </p:sp>
      <p:sp>
        <p:nvSpPr>
          <p:cNvPr id="58" name="Oval 27"/>
          <p:cNvSpPr>
            <a:spLocks noChangeArrowheads="1"/>
          </p:cNvSpPr>
          <p:nvPr/>
        </p:nvSpPr>
        <p:spPr bwMode="auto">
          <a:xfrm>
            <a:off x="4784056" y="411480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 dirty="0">
                <a:ea typeface="+mn-ea"/>
                <a:cs typeface="+mn-cs"/>
              </a:rPr>
              <a:t>1</a:t>
            </a:r>
          </a:p>
        </p:txBody>
      </p:sp>
      <p:sp>
        <p:nvSpPr>
          <p:cNvPr id="59" name="Oval 29"/>
          <p:cNvSpPr>
            <a:spLocks noChangeArrowheads="1"/>
          </p:cNvSpPr>
          <p:nvPr/>
        </p:nvSpPr>
        <p:spPr bwMode="auto">
          <a:xfrm>
            <a:off x="7689931" y="3743466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6</a:t>
            </a:r>
          </a:p>
        </p:txBody>
      </p:sp>
      <p:sp>
        <p:nvSpPr>
          <p:cNvPr id="60" name="Symbol zastępczy zawartości 2"/>
          <p:cNvSpPr txBox="1">
            <a:spLocks/>
          </p:cNvSpPr>
          <p:nvPr/>
        </p:nvSpPr>
        <p:spPr bwMode="auto">
          <a:xfrm>
            <a:off x="139958" y="4649940"/>
            <a:ext cx="7886700" cy="2039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buClrTx/>
              <a:buNone/>
            </a:pPr>
            <a:r>
              <a:rPr lang="pl-PL" altLang="x-none" sz="1800" dirty="0"/>
              <a:t>#0. Nowe narodzenie (ale to już było).</a:t>
            </a:r>
            <a:br>
              <a:rPr lang="pl-PL" altLang="x-none" sz="1800" dirty="0"/>
            </a:br>
            <a:r>
              <a:rPr lang="pl-PL" altLang="x-none" sz="1800" dirty="0"/>
              <a:t>#1. Śmierć, bo raczej umrę.</a:t>
            </a:r>
            <a:br>
              <a:rPr lang="pl-PL" altLang="x-none" sz="1800" dirty="0"/>
            </a:br>
            <a:r>
              <a:rPr lang="pl-PL" altLang="x-none" sz="1800" dirty="0"/>
              <a:t>#2. W nowym ciele moje zmartwychwstanie.</a:t>
            </a:r>
            <a:br>
              <a:rPr lang="pl-PL" altLang="x-none" sz="1800" dirty="0"/>
            </a:br>
            <a:r>
              <a:rPr lang="pl-PL" altLang="x-none" sz="1800" dirty="0"/>
              <a:t>#3. Rozliczenie służby przed Trybunałem Pana Jezusa.</a:t>
            </a:r>
            <a:br>
              <a:rPr lang="pl-PL" altLang="x-none" sz="1800" dirty="0"/>
            </a:br>
            <a:r>
              <a:rPr lang="pl-PL" altLang="x-none" sz="1800" dirty="0"/>
              <a:t>#4. Wesele Baranka, bo jestem zaproszony.</a:t>
            </a:r>
            <a:br>
              <a:rPr lang="pl-PL" altLang="x-none" sz="1800" dirty="0"/>
            </a:br>
            <a:r>
              <a:rPr lang="pl-PL" altLang="x-none" sz="1800" dirty="0"/>
              <a:t>#5. Powrót z Jezusem na ziemię.</a:t>
            </a:r>
            <a:br>
              <a:rPr lang="pl-PL" altLang="x-none" sz="1800" dirty="0"/>
            </a:br>
            <a:r>
              <a:rPr lang="pl-PL" altLang="x-none" sz="1800" dirty="0"/>
              <a:t>#6. Objęcie dziedzictwa i z Królem królowanie.</a:t>
            </a:r>
            <a:br>
              <a:rPr lang="pl-PL" altLang="x-none" sz="1800" dirty="0"/>
            </a:br>
            <a:r>
              <a:rPr lang="pl-PL" altLang="x-none" sz="1800" dirty="0"/>
              <a:t>#7. Pojawienie się Nowego Nieba i Nowej Ziemi.</a:t>
            </a:r>
          </a:p>
        </p:txBody>
      </p:sp>
      <p:sp>
        <p:nvSpPr>
          <p:cNvPr id="61" name="Oval 27"/>
          <p:cNvSpPr>
            <a:spLocks noChangeArrowheads="1"/>
          </p:cNvSpPr>
          <p:nvPr/>
        </p:nvSpPr>
        <p:spPr bwMode="auto">
          <a:xfrm>
            <a:off x="4062401" y="3567956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 dirty="0">
                <a:ea typeface="+mn-ea"/>
                <a:cs typeface="+mn-cs"/>
              </a:rPr>
              <a:t>0</a:t>
            </a:r>
          </a:p>
        </p:txBody>
      </p:sp>
      <p:grpSp>
        <p:nvGrpSpPr>
          <p:cNvPr id="6" name="Grupa 5"/>
          <p:cNvGrpSpPr/>
          <p:nvPr/>
        </p:nvGrpSpPr>
        <p:grpSpPr>
          <a:xfrm>
            <a:off x="82359" y="1604270"/>
            <a:ext cx="2348229" cy="738664"/>
            <a:chOff x="7463325" y="5925416"/>
            <a:chExt cx="2348229" cy="738664"/>
          </a:xfrm>
        </p:grpSpPr>
        <p:grpSp>
          <p:nvGrpSpPr>
            <p:cNvPr id="4" name="Grupa 3"/>
            <p:cNvGrpSpPr/>
            <p:nvPr/>
          </p:nvGrpSpPr>
          <p:grpSpPr>
            <a:xfrm>
              <a:off x="9157299" y="6223810"/>
              <a:ext cx="654255" cy="348563"/>
              <a:chOff x="9157299" y="6223810"/>
              <a:chExt cx="654255" cy="348563"/>
            </a:xfrm>
          </p:grpSpPr>
          <p:sp>
            <p:nvSpPr>
              <p:cNvPr id="64" name="Line 6"/>
              <p:cNvSpPr>
                <a:spLocks noChangeShapeType="1"/>
              </p:cNvSpPr>
              <p:nvPr/>
            </p:nvSpPr>
            <p:spPr bwMode="auto">
              <a:xfrm>
                <a:off x="9157299" y="6572372"/>
                <a:ext cx="654255" cy="1"/>
              </a:xfrm>
              <a:prstGeom prst="line">
                <a:avLst/>
              </a:prstGeom>
              <a:noFill/>
              <a:ln w="57150">
                <a:solidFill>
                  <a:srgbClr val="0066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09E8E84-426E-40dd-AFC4-6F175D3DCCD1}"/>
                <a:ext uri="{AF507438-7753-43e0-B8FC-AC1667EBCBE1}"/>
              </a:extLst>
            </p:spPr>
            <p:txBody>
              <a:bodyPr wrap="none"/>
              <a:lstStyle/>
              <a:p>
                <a:endParaRPr lang="pl-PL" sz="1200"/>
              </a:p>
            </p:txBody>
          </p:sp>
          <p:sp>
            <p:nvSpPr>
              <p:cNvPr id="66" name="Line 6"/>
              <p:cNvSpPr>
                <a:spLocks noChangeShapeType="1"/>
              </p:cNvSpPr>
              <p:nvPr/>
            </p:nvSpPr>
            <p:spPr bwMode="auto">
              <a:xfrm flipV="1">
                <a:off x="9157299" y="6399418"/>
                <a:ext cx="654255" cy="2654"/>
              </a:xfrm>
              <a:prstGeom prst="line">
                <a:avLst/>
              </a:prstGeom>
              <a:noFill/>
              <a:ln w="57150">
                <a:solidFill>
                  <a:srgbClr val="AD8B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09E8E84-426E-40dd-AFC4-6F175D3DCCD1}"/>
                <a:ext uri="{AF507438-7753-43e0-B8FC-AC1667EBCBE1}"/>
              </a:extLst>
            </p:spPr>
            <p:txBody>
              <a:bodyPr wrap="none"/>
              <a:lstStyle/>
              <a:p>
                <a:endParaRPr lang="pl-PL" sz="1200"/>
              </a:p>
            </p:txBody>
          </p:sp>
          <p:sp>
            <p:nvSpPr>
              <p:cNvPr id="68" name="Line 13"/>
              <p:cNvSpPr>
                <a:spLocks noChangeShapeType="1"/>
              </p:cNvSpPr>
              <p:nvPr/>
            </p:nvSpPr>
            <p:spPr bwMode="auto">
              <a:xfrm flipV="1">
                <a:off x="9157299" y="6223810"/>
                <a:ext cx="654255" cy="5309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/>
                <a:ext uri="{AF507438-7753-43e0-B8FC-AC1667EBCBE1}"/>
              </a:extLst>
            </p:spPr>
            <p:txBody>
              <a:bodyPr wrap="none"/>
              <a:lstStyle/>
              <a:p>
                <a:pPr>
                  <a:lnSpc>
                    <a:spcPct val="90000"/>
                  </a:lnSpc>
                  <a:spcBef>
                    <a:spcPct val="50000"/>
                  </a:spcBef>
                  <a:defRPr/>
                </a:pPr>
                <a:endParaRPr lang="pl-PL" sz="1200">
                  <a:latin typeface="Arial" charset="0"/>
                </a:endParaRPr>
              </a:p>
            </p:txBody>
          </p:sp>
        </p:grpSp>
        <p:sp>
          <p:nvSpPr>
            <p:cNvPr id="69" name="pole tekstowe 1"/>
            <p:cNvSpPr txBox="1">
              <a:spLocks noChangeArrowheads="1"/>
            </p:cNvSpPr>
            <p:nvPr/>
          </p:nvSpPr>
          <p:spPr bwMode="auto">
            <a:xfrm>
              <a:off x="7463325" y="5925416"/>
              <a:ext cx="1818147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b="1" dirty="0"/>
                <a:t>Legenda: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Pan Jezus Chrystus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Ludzie na ziemi - poganie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Kościół </a:t>
              </a:r>
              <a:r>
                <a:rPr lang="mr-IN" altLang="pl-PL" sz="1050" dirty="0"/>
                <a:t>–</a:t>
              </a:r>
              <a:r>
                <a:rPr lang="pl-PL" altLang="pl-PL" sz="1050" dirty="0"/>
                <a:t> Ciało Chrystusa</a:t>
              </a:r>
            </a:p>
          </p:txBody>
        </p:sp>
      </p:grpSp>
      <p:sp>
        <p:nvSpPr>
          <p:cNvPr id="63" name="Text Box 4"/>
          <p:cNvSpPr txBox="1">
            <a:spLocks noChangeArrowheads="1"/>
          </p:cNvSpPr>
          <p:nvPr/>
        </p:nvSpPr>
        <p:spPr bwMode="auto">
          <a:xfrm>
            <a:off x="1397000" y="2578792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Ogród Eden</a:t>
            </a:r>
          </a:p>
        </p:txBody>
      </p:sp>
      <p:sp>
        <p:nvSpPr>
          <p:cNvPr id="65" name="Text Box 4"/>
          <p:cNvSpPr txBox="1">
            <a:spLocks noChangeArrowheads="1"/>
          </p:cNvSpPr>
          <p:nvPr/>
        </p:nvSpPr>
        <p:spPr bwMode="auto">
          <a:xfrm>
            <a:off x="8709644" y="2463548"/>
            <a:ext cx="1314450" cy="423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Niebo</a:t>
            </a:r>
            <a:br>
              <a:rPr kumimoji="0" lang="pl-PL" altLang="pl-PL" sz="1200"/>
            </a:br>
            <a:r>
              <a:rPr kumimoji="0" lang="pl-PL" altLang="pl-PL" sz="1200"/>
              <a:t> </a:t>
            </a:r>
            <a:r>
              <a:rPr kumimoji="0" lang="pl-PL" altLang="pl-PL" sz="1200" dirty="0"/>
              <a:t>i </a:t>
            </a:r>
            <a:r>
              <a:rPr kumimoji="0" lang="pl-PL" altLang="pl-PL" sz="1200"/>
              <a:t>Nowa Ziemia</a:t>
            </a:r>
            <a:endParaRPr kumimoji="0" lang="pl-PL" altLang="pl-PL" sz="1200" dirty="0"/>
          </a:p>
        </p:txBody>
      </p:sp>
    </p:spTree>
    <p:extLst>
      <p:ext uri="{BB962C8B-B14F-4D97-AF65-F5344CB8AC3E}">
        <p14:creationId xmlns:p14="http://schemas.microsoft.com/office/powerpoint/2010/main" val="17673150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AutoShape 2"/>
          <p:cNvSpPr>
            <a:spLocks noChangeArrowheads="1"/>
          </p:cNvSpPr>
          <p:nvPr/>
        </p:nvSpPr>
        <p:spPr bwMode="auto">
          <a:xfrm>
            <a:off x="7056439" y="3146425"/>
            <a:ext cx="1520825" cy="687388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Królestwo Mesjasza</a:t>
            </a: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>
          <a:xfrm rot="21197107">
            <a:off x="295814" y="538190"/>
            <a:ext cx="9417482" cy="946315"/>
          </a:xfrm>
        </p:spPr>
        <p:txBody>
          <a:bodyPr>
            <a:normAutofit fontScale="90000"/>
          </a:bodyPr>
          <a:lstStyle/>
          <a:p>
            <a:r>
              <a:rPr lang="pl-PL" altLang="pl-PL" b="1">
                <a:solidFill>
                  <a:srgbClr val="FF0000"/>
                </a:solidFill>
              </a:rPr>
              <a:t>Kolory z pliku 2019-10-12 nadzieja 2.4 do pracy </a:t>
            </a:r>
            <a:br>
              <a:rPr lang="pl-PL" altLang="pl-PL" b="1">
                <a:solidFill>
                  <a:srgbClr val="FF0000"/>
                </a:solidFill>
              </a:rPr>
            </a:br>
            <a:r>
              <a:rPr lang="pl-PL" altLang="pl-PL" b="1">
                <a:solidFill>
                  <a:srgbClr val="FF0000"/>
                </a:solidFill>
              </a:rPr>
              <a:t>Wszystkie </a:t>
            </a:r>
            <a:r>
              <a:rPr lang="pl-PL" altLang="pl-PL" b="1" dirty="0">
                <a:solidFill>
                  <a:srgbClr val="FF0000"/>
                </a:solidFill>
              </a:rPr>
              <a:t>obiekty do zachowania !</a:t>
            </a: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</a:p>
        </p:txBody>
      </p:sp>
      <p:sp>
        <p:nvSpPr>
          <p:cNvPr id="59398" name="Line 4"/>
          <p:cNvSpPr>
            <a:spLocks noChangeShapeType="1"/>
          </p:cNvSpPr>
          <p:nvPr/>
        </p:nvSpPr>
        <p:spPr bwMode="auto">
          <a:xfrm>
            <a:off x="3797301" y="2503488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0" name="Line 7"/>
          <p:cNvSpPr>
            <a:spLocks noChangeShapeType="1"/>
          </p:cNvSpPr>
          <p:nvPr/>
        </p:nvSpPr>
        <p:spPr bwMode="auto">
          <a:xfrm>
            <a:off x="5773739" y="2389188"/>
            <a:ext cx="1355725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1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2" name="Line 14"/>
          <p:cNvSpPr>
            <a:spLocks noChangeShapeType="1"/>
          </p:cNvSpPr>
          <p:nvPr/>
        </p:nvSpPr>
        <p:spPr bwMode="auto">
          <a:xfrm rot="5400000" flipV="1">
            <a:off x="6456363" y="3036888"/>
            <a:ext cx="10826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3" name="Line 15"/>
          <p:cNvSpPr>
            <a:spLocks noChangeShapeType="1"/>
          </p:cNvSpPr>
          <p:nvPr/>
        </p:nvSpPr>
        <p:spPr bwMode="auto">
          <a:xfrm>
            <a:off x="6048376" y="2503488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4" name="Line 17"/>
          <p:cNvSpPr>
            <a:spLocks noChangeShapeType="1"/>
          </p:cNvSpPr>
          <p:nvPr/>
        </p:nvSpPr>
        <p:spPr bwMode="auto">
          <a:xfrm rot="5400000" flipV="1">
            <a:off x="6472238" y="3046413"/>
            <a:ext cx="131445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5" name="Line 22"/>
          <p:cNvSpPr>
            <a:spLocks noChangeShapeType="1"/>
          </p:cNvSpPr>
          <p:nvPr/>
        </p:nvSpPr>
        <p:spPr bwMode="auto">
          <a:xfrm>
            <a:off x="7015163" y="3589338"/>
            <a:ext cx="20701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6" name="Line 23"/>
          <p:cNvSpPr>
            <a:spLocks noChangeShapeType="1"/>
          </p:cNvSpPr>
          <p:nvPr/>
        </p:nvSpPr>
        <p:spPr bwMode="auto">
          <a:xfrm>
            <a:off x="7129463" y="3703638"/>
            <a:ext cx="1827212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7" name="Freeform 31"/>
          <p:cNvSpPr>
            <a:spLocks/>
          </p:cNvSpPr>
          <p:nvPr/>
        </p:nvSpPr>
        <p:spPr bwMode="auto">
          <a:xfrm flipV="1">
            <a:off x="5095876" y="3956050"/>
            <a:ext cx="703263" cy="209550"/>
          </a:xfrm>
          <a:custGeom>
            <a:avLst/>
            <a:gdLst>
              <a:gd name="T0" fmla="*/ 0 w 17983"/>
              <a:gd name="T1" fmla="*/ 0 h 92095"/>
              <a:gd name="T2" fmla="*/ 2147483646 w 17983"/>
              <a:gd name="T3" fmla="*/ 2460128 h 920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8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9" name="Line 10"/>
          <p:cNvSpPr>
            <a:spLocks noChangeShapeType="1"/>
          </p:cNvSpPr>
          <p:nvPr/>
        </p:nvSpPr>
        <p:spPr bwMode="auto">
          <a:xfrm rot="-5400000">
            <a:off x="5400676" y="3495676"/>
            <a:ext cx="822325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2" name="Freeform 31"/>
          <p:cNvSpPr>
            <a:spLocks/>
          </p:cNvSpPr>
          <p:nvPr/>
        </p:nvSpPr>
        <p:spPr bwMode="auto">
          <a:xfrm flipV="1">
            <a:off x="4991100" y="3743326"/>
            <a:ext cx="88900" cy="315913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2" name="Romb 1"/>
          <p:cNvSpPr/>
          <p:nvPr/>
        </p:nvSpPr>
        <p:spPr bwMode="auto">
          <a:xfrm>
            <a:off x="6092825" y="2566988"/>
            <a:ext cx="349250" cy="3556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/>
              <a:t>T</a:t>
            </a:r>
            <a:endParaRPr lang="pl-PL" b="1" dirty="0"/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5" name="Grupa 4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40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2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3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9" name="pole tekstowe 59"/>
          <p:cNvSpPr txBox="1">
            <a:spLocks noChangeArrowheads="1"/>
          </p:cNvSpPr>
          <p:nvPr/>
        </p:nvSpPr>
        <p:spPr bwMode="auto">
          <a:xfrm>
            <a:off x="7067550" y="5749925"/>
            <a:ext cx="28003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dirty="0" err="1">
                <a:solidFill>
                  <a:srgbClr val="FF0000"/>
                </a:solidFill>
              </a:rPr>
              <a:t>aaaa</a:t>
            </a:r>
            <a:endParaRPr lang="pl-PL" altLang="x-none" sz="1800" dirty="0">
              <a:solidFill>
                <a:srgbClr val="FF0000"/>
              </a:solidFill>
            </a:endParaRPr>
          </a:p>
        </p:txBody>
      </p:sp>
      <p:cxnSp>
        <p:nvCxnSpPr>
          <p:cNvPr id="50" name="Łącznik prosty ze strzałką 49"/>
          <p:cNvCxnSpPr/>
          <p:nvPr/>
        </p:nvCxnSpPr>
        <p:spPr>
          <a:xfrm flipH="1" flipV="1">
            <a:off x="6284120" y="4914899"/>
            <a:ext cx="1152523" cy="1780491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8212138" y="5163040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1397000" y="2578792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Ogród Eden</a:t>
            </a:r>
          </a:p>
        </p:txBody>
      </p:sp>
      <p:sp>
        <p:nvSpPr>
          <p:cNvPr id="55" name="Text Box 4"/>
          <p:cNvSpPr txBox="1">
            <a:spLocks noChangeArrowheads="1"/>
          </p:cNvSpPr>
          <p:nvPr/>
        </p:nvSpPr>
        <p:spPr bwMode="auto">
          <a:xfrm>
            <a:off x="8709644" y="2463548"/>
            <a:ext cx="1314450" cy="423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Niebo</a:t>
            </a:r>
            <a:br>
              <a:rPr kumimoji="0" lang="pl-PL" altLang="pl-PL" sz="1200"/>
            </a:br>
            <a:r>
              <a:rPr kumimoji="0" lang="pl-PL" altLang="pl-PL" sz="1200"/>
              <a:t> </a:t>
            </a:r>
            <a:r>
              <a:rPr kumimoji="0" lang="pl-PL" altLang="pl-PL" sz="1200" dirty="0"/>
              <a:t>i </a:t>
            </a:r>
            <a:r>
              <a:rPr kumimoji="0" lang="pl-PL" altLang="pl-PL" sz="1200"/>
              <a:t>Nowa Ziemia</a:t>
            </a:r>
            <a:endParaRPr kumimoji="0" lang="pl-PL" altLang="pl-PL" sz="1200" dirty="0"/>
          </a:p>
        </p:txBody>
      </p:sp>
    </p:spTree>
    <p:extLst>
      <p:ext uri="{BB962C8B-B14F-4D97-AF65-F5344CB8AC3E}">
        <p14:creationId xmlns:p14="http://schemas.microsoft.com/office/powerpoint/2010/main" val="14170177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Część #3.</a:t>
            </a:r>
            <a:br>
              <a:rPr lang="pl-PL" dirty="0"/>
            </a:br>
            <a:r>
              <a:rPr lang="pl-PL" dirty="0" smtClean="0"/>
              <a:t>Inwestycje w wieczność.</a:t>
            </a:r>
            <a:br>
              <a:rPr lang="pl-PL" dirty="0" smtClean="0"/>
            </a:br>
            <a:r>
              <a:rPr lang="pl-PL" dirty="0" smtClean="0"/>
              <a:t>Inwestycje</a:t>
            </a:r>
            <a:r>
              <a:rPr lang="pl-PL" dirty="0"/>
              <a:t>, które nie </a:t>
            </a:r>
            <a:r>
              <a:rPr lang="pl-PL" dirty="0" smtClean="0"/>
              <a:t>spłoną.</a:t>
            </a:r>
            <a:endParaRPr lang="pl-PL" dirty="0"/>
          </a:p>
        </p:txBody>
      </p:sp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50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Inwestycja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</a:rPr>
              <a:t>Materiał ten jest najlepiej opracowany w wykładach </a:t>
            </a:r>
            <a:r>
              <a:rPr lang="mr-IN" i="1" dirty="0" smtClean="0">
                <a:solidFill>
                  <a:schemeClr val="accent1">
                    <a:lumMod val="75000"/>
                  </a:schemeClr>
                </a:solidFill>
              </a:rPr>
              <a:t>–</a:t>
            </a:r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</a:rPr>
              <a:t> inwestycje w wieczność </a:t>
            </a:r>
            <a:r>
              <a:rPr lang="mr-IN" i="1" dirty="0" smtClean="0">
                <a:solidFill>
                  <a:schemeClr val="accent1">
                    <a:lumMod val="75000"/>
                  </a:schemeClr>
                </a:solidFill>
              </a:rPr>
              <a:t>–</a:t>
            </a:r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</a:rPr>
              <a:t> ostatnia wersja, Wrocław październik 2019</a:t>
            </a:r>
            <a:endParaRPr lang="pl-PL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0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Inwestowanie wg </a:t>
            </a:r>
            <a:r>
              <a:rPr lang="pl-PL" dirty="0" err="1"/>
              <a:t>Łk</a:t>
            </a:r>
            <a:r>
              <a:rPr lang="pl-PL" dirty="0"/>
              <a:t> 16.9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i="1" baseline="30000" dirty="0"/>
              <a:t>(9)</a:t>
            </a:r>
            <a:r>
              <a:rPr lang="pl-PL" i="1" dirty="0"/>
              <a:t> I ja wam mówię: Czyńcie sobie przyjaciół mamoną niesprawiedliwości, aby gdy się skończy, przyjęli was do wiecznych przybytków. </a:t>
            </a:r>
            <a:r>
              <a:rPr lang="pl-PL" i="1" baseline="30000" dirty="0"/>
              <a:t>(10)</a:t>
            </a:r>
            <a:r>
              <a:rPr lang="pl-PL" i="1" dirty="0"/>
              <a:t> Wierny w najmniejszym i w wielkim jest wierny; a w najmniejszym niesprawiedliwy, jest i w wielkim niesprawiedliwy. </a:t>
            </a:r>
            <a:r>
              <a:rPr lang="pl-PL" i="1" baseline="30000" dirty="0"/>
              <a:t>(11)</a:t>
            </a:r>
            <a:r>
              <a:rPr lang="pl-PL" i="1" dirty="0"/>
              <a:t> Jeśli więc w niesprawiedliwej mamonie nie staliście się wierni, kto wam powierzy prawdziwą wartość? </a:t>
            </a:r>
            <a:r>
              <a:rPr lang="pl-PL" i="1" baseline="30000" dirty="0"/>
              <a:t>(12)</a:t>
            </a:r>
            <a:r>
              <a:rPr lang="pl-PL" i="1" dirty="0"/>
              <a:t> A jeśli w tym, co cudze nie staliście się wierni, kto wam da wasze własne?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/>
              <a:t>Wnioski:</a:t>
            </a:r>
          </a:p>
          <a:p>
            <a:r>
              <a:rPr lang="pl-PL" dirty="0"/>
              <a:t>Używaj kasy tak aby twoi przyjaciele mieli (gdy się skończy) wieczne przybytki i mogli mnie w nich przyjąć.</a:t>
            </a:r>
          </a:p>
          <a:p>
            <a:r>
              <a:rPr lang="pl-PL" dirty="0"/>
              <a:t>Bądź wierny zarządzaniu cudzym aby ktoś dał ci to co twoje własne (dziedzictwo?)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6602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Plan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#1. </a:t>
            </a:r>
            <a:r>
              <a:rPr lang="pl-PL" dirty="0" err="1"/>
              <a:t>Metahistoria</a:t>
            </a:r>
            <a:r>
              <a:rPr lang="pl-PL" dirty="0"/>
              <a:t> a historia</a:t>
            </a:r>
          </a:p>
          <a:p>
            <a:pPr marL="0" indent="0">
              <a:buNone/>
            </a:pPr>
            <a:r>
              <a:rPr lang="pl-PL" dirty="0"/>
              <a:t>#2. Wydarzenia</a:t>
            </a:r>
          </a:p>
          <a:p>
            <a:pPr marL="457200" lvl="1" indent="0">
              <a:buNone/>
            </a:pPr>
            <a:r>
              <a:rPr lang="pl-PL" dirty="0"/>
              <a:t>#2.1 Słowo prawdy: Szeroka droga i wydarzenia na niej</a:t>
            </a:r>
          </a:p>
          <a:p>
            <a:pPr marL="457200" lvl="1" indent="0">
              <a:buNone/>
            </a:pPr>
            <a:r>
              <a:rPr lang="pl-PL" dirty="0"/>
              <a:t>#2.1. Dobra Nowina: Wydarzenia w życiu ucznia Jezusa</a:t>
            </a:r>
          </a:p>
          <a:p>
            <a:pPr marL="0" indent="0">
              <a:buNone/>
            </a:pPr>
            <a:r>
              <a:rPr lang="pl-PL" dirty="0"/>
              <a:t>#3. Inwestycje, które nie spłoną</a:t>
            </a:r>
          </a:p>
        </p:txBody>
      </p:sp>
    </p:spTree>
    <p:extLst>
      <p:ext uri="{BB962C8B-B14F-4D97-AF65-F5344CB8AC3E}">
        <p14:creationId xmlns:p14="http://schemas.microsoft.com/office/powerpoint/2010/main" val="174690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Część #1</a:t>
            </a:r>
            <a:br>
              <a:rPr lang="pl-PL" dirty="0"/>
            </a:br>
            <a:r>
              <a:rPr lang="pl-PL" dirty="0" err="1"/>
              <a:t>Metahistoria</a:t>
            </a:r>
            <a:r>
              <a:rPr lang="pl-PL" dirty="0"/>
              <a:t> a historia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480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17089</TotalTime>
  <Words>2792</Words>
  <Application>Microsoft Macintosh PowerPoint</Application>
  <PresentationFormat>Panoramiczny</PresentationFormat>
  <Paragraphs>617</Paragraphs>
  <Slides>74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74</vt:i4>
      </vt:variant>
    </vt:vector>
  </HeadingPairs>
  <TitlesOfParts>
    <vt:vector size="81" baseType="lpstr">
      <vt:lpstr>Calibri</vt:lpstr>
      <vt:lpstr>Mangal</vt:lpstr>
      <vt:lpstr>Monotype Sorts</vt:lpstr>
      <vt:lpstr>Times New Roman</vt:lpstr>
      <vt:lpstr>Verdana</vt:lpstr>
      <vt:lpstr>Arial</vt:lpstr>
      <vt:lpstr>Motyw pakietu Office</vt:lpstr>
      <vt:lpstr>Co będzie ze mną po śmierci? Nadzieja ucznia Jezusa.</vt:lpstr>
      <vt:lpstr>Myśl przewodnia: </vt:lpstr>
      <vt:lpstr>S.D.P - 23 marca 2020</vt:lpstr>
      <vt:lpstr>„Inwestowanie w wieczność” - plan na wystąpienie misyjne u Olka 9 września 2019</vt:lpstr>
      <vt:lpstr>„Inwestycje które nie spłoną” - plan wystąpienia</vt:lpstr>
      <vt:lpstr>Plan wystąpienia</vt:lpstr>
      <vt:lpstr>Uwaga</vt:lpstr>
      <vt:lpstr>Plan</vt:lpstr>
      <vt:lpstr>Część #1 Metahistoria a historia</vt:lpstr>
      <vt:lpstr>Metahistoria</vt:lpstr>
      <vt:lpstr>Zadanie określone przez apostoła Piotra</vt:lpstr>
      <vt:lpstr>Nadzieja to …</vt:lpstr>
      <vt:lpstr>Metahistoria, oraz jej trudne strony</vt:lpstr>
      <vt:lpstr>Ja i metahistoria</vt:lpstr>
      <vt:lpstr>Metahistoria a historia, którą się zajmujemy</vt:lpstr>
      <vt:lpstr>Biblijny plan dziejów a Święta Pana w Kpł23 </vt:lpstr>
      <vt:lpstr>Biblijny plan dziejów a Święta Pana w Kpł23 </vt:lpstr>
      <vt:lpstr>Biblijny plan dziejów – część wykonana </vt:lpstr>
      <vt:lpstr>Biblijny plan dziejów – część zaplanowana </vt:lpstr>
      <vt:lpstr>Abstrakt - działania Pana Jezusa na ziemi</vt:lpstr>
      <vt:lpstr>Jezus a życie człowieka</vt:lpstr>
      <vt:lpstr>Jezus a życie człowieka</vt:lpstr>
      <vt:lpstr>Część #2 Przyszłość </vt:lpstr>
      <vt:lpstr>Część #2.1 Słowo prawdy: Szeroka droga, która prowadzi na zatracenie.</vt:lpstr>
      <vt:lpstr>Życie człowieka</vt:lpstr>
      <vt:lpstr>Człowiek się rodzi i żyje</vt:lpstr>
      <vt:lpstr>Człowiek umiera</vt:lpstr>
      <vt:lpstr>Zejście do szeolu (gr. hades)</vt:lpstr>
      <vt:lpstr>Zmartwychwstanie</vt:lpstr>
      <vt:lpstr>I ujrzałem wielki biały tron,  i zasiadającego na nim…</vt:lpstr>
      <vt:lpstr>Człowiek będzie osądzony wg. swoich czynów.</vt:lpstr>
      <vt:lpstr>Prezentacja programu PowerPoint</vt:lpstr>
      <vt:lpstr>Prezentacja programu PowerPoint</vt:lpstr>
      <vt:lpstr>Slajdy dodatkowe do planu dziejów. Dokończyć!</vt:lpstr>
      <vt:lpstr>Wyjątek: czasy końca – pochwyceni i męczennicy</vt:lpstr>
      <vt:lpstr>ToDo: można zrobić slajd o Szatanie w czasach TK</vt:lpstr>
      <vt:lpstr>ToDo: można zrobić slajd o resztce Izraela</vt:lpstr>
      <vt:lpstr>Część #2.3 Dobra Nowina o przyszłości ucznia Jezusa</vt:lpstr>
      <vt:lpstr>Wydarzenia w których planuję brać udział</vt:lpstr>
      <vt:lpstr>Wydarzenia w których planuję brać udział</vt:lpstr>
      <vt:lpstr>Przypomnienie: Szeroka droga, która prowadzi na zatracenie</vt:lpstr>
      <vt:lpstr>#0. Wąska ścieżka prowadzi poprzez nowe narodzenie</vt:lpstr>
      <vt:lpstr>#0. Wąska ścieżka prowadzi poprzez nowe narodzenie </vt:lpstr>
      <vt:lpstr>Ef 1:13n – algorytm nawrócenia</vt:lpstr>
      <vt:lpstr>Ef 1:13 – usłyszeli, uwierzyli, zapieczętował</vt:lpstr>
      <vt:lpstr>Ef 2:1-7</vt:lpstr>
      <vt:lpstr>Ef 2:1-5</vt:lpstr>
      <vt:lpstr>Ef 2:5-7</vt:lpstr>
      <vt:lpstr>Ef 2:1-7</vt:lpstr>
      <vt:lpstr>Ef 2:8-10 – cel nowego stworzenia</vt:lpstr>
      <vt:lpstr>Slajd o ważności nowego narodzenia</vt:lpstr>
      <vt:lpstr>#1. Śmierć ciała, przeniesienie na łono Abrahama</vt:lpstr>
      <vt:lpstr>Śmierć ciała (Gen3:19)</vt:lpstr>
      <vt:lpstr>Śmierć a potem sąd (Heb1 9:27)</vt:lpstr>
      <vt:lpstr>Kraina umarłych (Łk 16:19nn)</vt:lpstr>
      <vt:lpstr>ToDo: wyjaśnienie pojęcia Łono Abrahama, oraz dzieci Abrahama.</vt:lpstr>
      <vt:lpstr>Hi 17:11-19 Hiob i jego nadzieja</vt:lpstr>
      <vt:lpstr>1Tes4:15</vt:lpstr>
      <vt:lpstr>Dn12:2</vt:lpstr>
      <vt:lpstr>#2. Zmartwychwstanie w nowym ciele</vt:lpstr>
      <vt:lpstr>1Tes4:15</vt:lpstr>
      <vt:lpstr>#3. Trybunał Chrystusa</vt:lpstr>
      <vt:lpstr>Gdzie jest mowa o zapłacie, o rozliczeniu sług?</vt:lpstr>
      <vt:lpstr>#4. Wesela Baranka</vt:lpstr>
      <vt:lpstr>Gdzie jest mowa o rozliczeniu sług?</vt:lpstr>
      <vt:lpstr>#5. Powrót na ziemię</vt:lpstr>
      <vt:lpstr>#6. Współkrólowanie w Królestwie Mesjasza</vt:lpstr>
      <vt:lpstr>ToDo: gdzie są miejsca o królowaniu?</vt:lpstr>
      <vt:lpstr>#7. Nowe Nieba i Nowa Ziemia</vt:lpstr>
      <vt:lpstr>Podsumowanie: Siedem wydarzeń  zaplanowanych w życiu ucznia Jezusa</vt:lpstr>
      <vt:lpstr>Kolory z pliku 2019-10-12 nadzieja 2.4 do pracy  Wszystkie obiekty do zachowania !</vt:lpstr>
      <vt:lpstr>Część #3. Inwestycje w wieczność. Inwestycje, które nie spłoną.</vt:lpstr>
      <vt:lpstr>Inwestycja</vt:lpstr>
      <vt:lpstr>Inwestowanie wg Łk 16.9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Wojciech Apel</dc:creator>
  <cp:lastModifiedBy>Wojciech Apel</cp:lastModifiedBy>
  <cp:revision>349</cp:revision>
  <cp:lastPrinted>2019-09-09T14:49:46Z</cp:lastPrinted>
  <dcterms:created xsi:type="dcterms:W3CDTF">2018-05-18T15:30:11Z</dcterms:created>
  <dcterms:modified xsi:type="dcterms:W3CDTF">2020-03-02T14:33:31Z</dcterms:modified>
</cp:coreProperties>
</file>